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9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5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837FBA-FBF7-9F4F-A180-934BAF06F051}" type="datetimeFigureOut">
              <a:rPr lang="en-US" smtClean="0"/>
              <a:t>11/2/16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ABD518-DAFF-D643-B374-2D7DCA13B9E6}" type="slidenum">
              <a:rPr lang="en-US" smtClean="0"/>
              <a:t>‹#›</a:t>
            </a:fld>
            <a:endParaRPr lang="en-US"/>
          </a:p>
        </p:txBody>
      </p:sp>
    </p:spTree>
    <p:extLst>
      <p:ext uri="{BB962C8B-B14F-4D97-AF65-F5344CB8AC3E}">
        <p14:creationId xmlns:p14="http://schemas.microsoft.com/office/powerpoint/2010/main" val="35727329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69E747F-F63E-A04A-8B9E-BFF0AC59D189}" type="slidenum">
              <a:rPr lang="en-US" sz="1200">
                <a:latin typeface="Calibri" charset="0"/>
                <a:ea typeface="MS PGothic" charset="0"/>
                <a:cs typeface="MS PGothic" charset="0"/>
              </a:rPr>
              <a:pPr eaLnBrk="1" hangingPunct="1"/>
              <a:t>4</a:t>
            </a:fld>
            <a:endParaRPr lang="en-US" sz="1200">
              <a:latin typeface="Calibri" charset="0"/>
              <a:ea typeface="MS PGothic" charset="0"/>
              <a:cs typeface="MS PGothic" charset="0"/>
            </a:endParaRPr>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ea typeface="MS PGothic" charset="0"/>
                <a:cs typeface="MS PGothic" charset="0"/>
              </a:rPr>
              <a:t>Figure 5-5 </a:t>
            </a:r>
            <a:r>
              <a:rPr lang="en-US">
                <a:latin typeface="Calibri" charset="0"/>
                <a:ea typeface="MS PGothic" charset="0"/>
                <a:cs typeface="MS PGothic" charset="0"/>
              </a:rPr>
              <a:t>Two examples of a single crossover between two nonsister chromatids and the gametes subsequently produced. In (a) the exchange does not alter the linkage arrangement between the alleles of the two genes, only parental gametes are formed, and the exchange goes undetected. In (b) the exchange separates the alleles, resulting in recombinant gametes, which are detectable.</a:t>
            </a:r>
            <a:endParaRPr lang="en-GB">
              <a:latin typeface="Calibri" charset="0"/>
              <a:ea typeface="MS PGothic" charset="0"/>
              <a:cs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076E445-501E-0147-8414-884892E79AEC}" type="slidenum">
              <a:rPr lang="en-US" sz="1200">
                <a:latin typeface="Calibri" charset="0"/>
                <a:ea typeface="MS PGothic" charset="0"/>
                <a:cs typeface="MS PGothic" charset="0"/>
              </a:rPr>
              <a:pPr algn="r" eaLnBrk="1" hangingPunct="1"/>
              <a:t>39</a:t>
            </a:fld>
            <a:endParaRPr lang="en-US" sz="1200">
              <a:latin typeface="Calibri" charset="0"/>
              <a:ea typeface="MS PGothic" charset="0"/>
              <a:cs typeface="MS PGothic" charset="0"/>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06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atin typeface="Calibri" charset="0"/>
                <a:ea typeface="MS PGothic" charset="0"/>
                <a:cs typeface="MS PGothic" charset="0"/>
              </a:rPr>
              <a:t>Figure 5-8 </a:t>
            </a:r>
            <a:r>
              <a:rPr lang="en-US">
                <a:latin typeface="LegacySans-Medium" charset="0"/>
                <a:ea typeface="MS PGothic" charset="0"/>
                <a:cs typeface="MS PGothic" charset="0"/>
              </a:rPr>
              <a:t>A three-point mapping cross involving the </a:t>
            </a:r>
            <a:r>
              <a:rPr lang="en-US" i="1">
                <a:latin typeface="LegacySans-Medium" charset="0"/>
                <a:ea typeface="MS PGothic" charset="0"/>
                <a:cs typeface="MS PGothic" charset="0"/>
              </a:rPr>
              <a:t>yellow </a:t>
            </a:r>
            <a:r>
              <a:rPr lang="en-US">
                <a:latin typeface="LegacySans-Medium" charset="0"/>
                <a:ea typeface="MS PGothic" charset="0"/>
                <a:cs typeface="MS PGothic" charset="0"/>
              </a:rPr>
              <a:t>(</a:t>
            </a:r>
            <a:r>
              <a:rPr lang="en-US" i="1">
                <a:latin typeface="LegacySans-Medium" charset="0"/>
                <a:ea typeface="MS PGothic" charset="0"/>
                <a:cs typeface="MS PGothic" charset="0"/>
              </a:rPr>
              <a:t>y </a:t>
            </a:r>
            <a:r>
              <a:rPr lang="en-US">
                <a:latin typeface="LegacySans-Medium" charset="0"/>
                <a:ea typeface="MS PGothic" charset="0"/>
                <a:cs typeface="MS PGothic" charset="0"/>
              </a:rPr>
              <a:t>or y</a:t>
            </a:r>
            <a:r>
              <a:rPr lang="en-US" baseline="30000">
                <a:latin typeface="LegacySans-Medium" charset="0"/>
                <a:ea typeface="MS PGothic" charset="0"/>
                <a:cs typeface="MS PGothic" charset="0"/>
              </a:rPr>
              <a:t>+</a:t>
            </a:r>
            <a:r>
              <a:rPr lang="en-US">
                <a:latin typeface="LegacySans-Medium" charset="0"/>
                <a:ea typeface="MS PGothic" charset="0"/>
                <a:cs typeface="MS PGothic" charset="0"/>
              </a:rPr>
              <a:t>), </a:t>
            </a:r>
            <a:r>
              <a:rPr lang="en-US" i="1">
                <a:latin typeface="LegacySans-Medium" charset="0"/>
                <a:ea typeface="MS PGothic" charset="0"/>
                <a:cs typeface="MS PGothic" charset="0"/>
              </a:rPr>
              <a:t>white </a:t>
            </a:r>
            <a:r>
              <a:rPr lang="en-US">
                <a:latin typeface="LegacySans-Medium" charset="0"/>
                <a:ea typeface="MS PGothic" charset="0"/>
                <a:cs typeface="MS PGothic" charset="0"/>
              </a:rPr>
              <a:t>(</a:t>
            </a:r>
            <a:r>
              <a:rPr lang="en-US" i="1">
                <a:latin typeface="LegacySans-Medium" charset="0"/>
                <a:ea typeface="MS PGothic" charset="0"/>
                <a:cs typeface="MS PGothic" charset="0"/>
              </a:rPr>
              <a:t>w </a:t>
            </a:r>
            <a:r>
              <a:rPr lang="en-US">
                <a:latin typeface="LegacySans-Medium" charset="0"/>
                <a:ea typeface="MS PGothic" charset="0"/>
                <a:cs typeface="MS PGothic" charset="0"/>
              </a:rPr>
              <a:t>or w</a:t>
            </a:r>
            <a:r>
              <a:rPr lang="en-US" baseline="30000">
                <a:latin typeface="LegacySans-Medium" charset="0"/>
                <a:ea typeface="MS PGothic" charset="0"/>
                <a:cs typeface="MS PGothic" charset="0"/>
              </a:rPr>
              <a:t>+</a:t>
            </a:r>
            <a:r>
              <a:rPr lang="en-US">
                <a:latin typeface="LegacySans-Medium" charset="0"/>
                <a:ea typeface="MS PGothic" charset="0"/>
                <a:cs typeface="MS PGothic" charset="0"/>
              </a:rPr>
              <a:t>), and </a:t>
            </a:r>
            <a:r>
              <a:rPr lang="en-US" i="1">
                <a:latin typeface="LegacySans-Medium" charset="0"/>
                <a:ea typeface="MS PGothic" charset="0"/>
                <a:cs typeface="MS PGothic" charset="0"/>
              </a:rPr>
              <a:t>echinus </a:t>
            </a:r>
            <a:r>
              <a:rPr lang="en-US">
                <a:latin typeface="LegacySans-Medium" charset="0"/>
                <a:ea typeface="MS PGothic" charset="0"/>
                <a:cs typeface="MS PGothic" charset="0"/>
              </a:rPr>
              <a:t>(</a:t>
            </a:r>
            <a:r>
              <a:rPr lang="en-US" i="1">
                <a:latin typeface="LegacySans-Medium" charset="0"/>
                <a:ea typeface="MS PGothic" charset="0"/>
                <a:cs typeface="MS PGothic" charset="0"/>
              </a:rPr>
              <a:t>ec </a:t>
            </a:r>
            <a:r>
              <a:rPr lang="en-US">
                <a:latin typeface="LegacySans-Medium" charset="0"/>
                <a:ea typeface="MS PGothic" charset="0"/>
                <a:cs typeface="MS PGothic" charset="0"/>
              </a:rPr>
              <a:t>or ec</a:t>
            </a:r>
            <a:r>
              <a:rPr lang="en-US" baseline="30000">
                <a:latin typeface="LegacySans-Medium" charset="0"/>
                <a:ea typeface="MS PGothic" charset="0"/>
                <a:cs typeface="MS PGothic" charset="0"/>
              </a:rPr>
              <a:t>+</a:t>
            </a:r>
            <a:r>
              <a:rPr lang="en-US">
                <a:latin typeface="LegacySans-Medium" charset="0"/>
                <a:ea typeface="MS PGothic" charset="0"/>
                <a:cs typeface="MS PGothic" charset="0"/>
              </a:rPr>
              <a:t>) genes in </a:t>
            </a:r>
            <a:r>
              <a:rPr lang="en-US" i="1">
                <a:latin typeface="LegacySans-Medium" charset="0"/>
                <a:ea typeface="MS PGothic" charset="0"/>
                <a:cs typeface="MS PGothic" charset="0"/>
              </a:rPr>
              <a:t>Drosophila melanogaster</a:t>
            </a:r>
            <a:r>
              <a:rPr lang="en-US">
                <a:latin typeface="LegacySans-Medium" charset="0"/>
                <a:ea typeface="MS PGothic" charset="0"/>
                <a:cs typeface="MS PGothic" charset="0"/>
              </a:rPr>
              <a:t>. NCO, SCO, and DCO refer to noncrossover, single-crossover, and double-crossover groups, respectively. Centromeres are not drawn on the chromosomes, and only two nonsister chromatids are initially shown in the left-hand column.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76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345856-C695-7B4C-9D02-71547AE9F02F}" type="slidenum">
              <a:rPr lang="en-US" sz="1200">
                <a:latin typeface="Calibri" charset="0"/>
                <a:cs typeface="Arial" charset="0"/>
              </a:rPr>
              <a:pPr eaLnBrk="1" hangingPunct="1"/>
              <a:t>41</a:t>
            </a:fld>
            <a:endParaRPr lang="en-US" sz="1200">
              <a:latin typeface="Calibri"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B88686-4F98-4541-9122-8E2127DCCB3D}" type="slidenum">
              <a:rPr lang="en-US" sz="1200">
                <a:latin typeface="Calibri" charset="0"/>
                <a:ea typeface="MS PGothic" charset="0"/>
                <a:cs typeface="MS PGothic" charset="0"/>
              </a:rPr>
              <a:pPr eaLnBrk="1" hangingPunct="1"/>
              <a:t>5</a:t>
            </a:fld>
            <a:endParaRPr lang="en-US" sz="1200">
              <a:latin typeface="Calibri" charset="0"/>
              <a:ea typeface="MS PGothic" charset="0"/>
              <a:cs typeface="MS PGothic"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ea typeface="MS PGothic" charset="0"/>
                <a:cs typeface="MS PGothic" charset="0"/>
              </a:rPr>
              <a:t>Figure 5-5 </a:t>
            </a:r>
            <a:r>
              <a:rPr lang="en-US">
                <a:latin typeface="Calibri" charset="0"/>
                <a:ea typeface="MS PGothic" charset="0"/>
                <a:cs typeface="MS PGothic" charset="0"/>
              </a:rPr>
              <a:t>Two examples of a single crossover between two nonsister chromatids and the gametes subsequently produced. In (a) the exchange does not alter the linkage arrangement between the alleles of the two genes, only parental gametes are formed, and the exchange goes undetected. In (b) the exchange separates the alleles, resulting in recombinant gametes, which are detectable.</a:t>
            </a:r>
            <a:endParaRPr lang="en-GB">
              <a:latin typeface="Calibri" charset="0"/>
              <a:ea typeface="MS PGothic" charset="0"/>
              <a:cs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A7F7627-D483-1846-A24A-90487B5A9352}" type="slidenum">
              <a:rPr lang="en-US" sz="1200">
                <a:latin typeface="Calibri" charset="0"/>
                <a:ea typeface="MS PGothic" charset="0"/>
                <a:cs typeface="MS PGothic" charset="0"/>
              </a:rPr>
              <a:pPr eaLnBrk="1" hangingPunct="1"/>
              <a:t>6</a:t>
            </a:fld>
            <a:endParaRPr lang="en-US" sz="1200">
              <a:latin typeface="Calibri" charset="0"/>
              <a:ea typeface="MS PGothic" charset="0"/>
              <a:cs typeface="MS PGothic" charset="0"/>
            </a:endParaRP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atin typeface="Calibri" charset="0"/>
                <a:ea typeface="MS PGothic" charset="0"/>
                <a:cs typeface="MS PGothic" charset="0"/>
              </a:rPr>
              <a:t>Figure 5-6 </a:t>
            </a:r>
            <a:r>
              <a:rPr lang="en-US">
                <a:latin typeface="Calibri" charset="0"/>
                <a:ea typeface="MS PGothic" charset="0"/>
                <a:cs typeface="MS PGothic" charset="0"/>
              </a:rPr>
              <a:t>The consequences of a single exchange between two nonsister chromatids occurring in the tetrad stage. Two noncrossover (parental) and two crossover (recombinant) gametes are produced.</a:t>
            </a:r>
            <a:endParaRPr lang="en-GB">
              <a:latin typeface="Calibri" charset="0"/>
              <a:ea typeface="MS PGothic" charset="0"/>
              <a:cs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BF67876-8FA5-EF48-A3CD-0BA5F5A2E464}" type="slidenum">
              <a:rPr lang="en-US" sz="1200">
                <a:latin typeface="Calibri" charset="0"/>
                <a:cs typeface="Arial" charset="0"/>
              </a:rPr>
              <a:pPr eaLnBrk="1" hangingPunct="1"/>
              <a:t>14</a:t>
            </a:fld>
            <a:endParaRPr lang="en-US" sz="1200">
              <a:latin typeface="Calibri"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274E47-0F43-CC45-B4B7-2620900D4C72}" type="slidenum">
              <a:rPr lang="en-US" sz="1200">
                <a:latin typeface="Calibri" charset="0"/>
                <a:ea typeface="MS PGothic" charset="0"/>
                <a:cs typeface="MS PGothic" charset="0"/>
              </a:rPr>
              <a:pPr eaLnBrk="1" hangingPunct="1"/>
              <a:t>17</a:t>
            </a:fld>
            <a:endParaRPr lang="en-US" sz="1200">
              <a:latin typeface="Calibri" charset="0"/>
              <a:ea typeface="MS PGothic" charset="0"/>
              <a:cs typeface="MS PGothic" charset="0"/>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cs typeface="MS PGothic" charset="0"/>
              </a:rPr>
              <a:t>Figure 5-7ab </a:t>
            </a:r>
            <a:r>
              <a:rPr lang="en-US">
                <a:latin typeface="Calibri" charset="0"/>
                <a:ea typeface="MS PGothic" charset="0"/>
                <a:cs typeface="MS PGothic" charset="0"/>
              </a:rPr>
              <a:t>Consequences of a double exchange occurring between two nonsister chromatids. Because the exchanges involve only two chromatids, two noncrossover gametes and two double-crossover gametes are produced. The photograph illustrates several chiasmata found in a tetrad isolated during the first meiotic prophase stage.</a:t>
            </a:r>
            <a:endParaRPr lang="en-GB">
              <a:latin typeface="Calibri" charset="0"/>
              <a:ea typeface="MS PGothic" charset="0"/>
              <a:cs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44791B7-BF49-6149-B01C-B8563442DD99}" type="slidenum">
              <a:rPr lang="en-US" sz="1200">
                <a:latin typeface="Calibri" charset="0"/>
                <a:ea typeface="MS PGothic" charset="0"/>
                <a:cs typeface="MS PGothic" charset="0"/>
              </a:rPr>
              <a:pPr eaLnBrk="1" hangingPunct="1"/>
              <a:t>19</a:t>
            </a:fld>
            <a:endParaRPr lang="en-US" sz="1200">
              <a:latin typeface="Calibri" charset="0"/>
              <a:ea typeface="MS PGothic" charset="0"/>
              <a:cs typeface="MS PGothic"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cs typeface="MS PGothic" charset="0"/>
              </a:rPr>
              <a:t>Figure 5-12 </a:t>
            </a:r>
            <a:r>
              <a:rPr lang="en-US">
                <a:latin typeface="Calibri" charset="0"/>
                <a:ea typeface="MS PGothic" charset="0"/>
                <a:cs typeface="MS PGothic" charset="0"/>
              </a:rPr>
              <a:t>Three types of double exchanges that may occur between two genes. Two of them, (b) and (c), involve more than two chromatids. In each case, the detectable recombinant chromatids are bracketed.</a:t>
            </a:r>
            <a:endParaRPr lang="en-GB">
              <a:latin typeface="Calibri" charset="0"/>
              <a:ea typeface="MS PGothic" charset="0"/>
              <a:cs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14D211-E8A6-4D4E-B0D2-4163F0C76196}" type="slidenum">
              <a:rPr lang="en-US" sz="1200">
                <a:latin typeface="Calibri" charset="0"/>
                <a:ea typeface="MS PGothic" charset="0"/>
                <a:cs typeface="MS PGothic" charset="0"/>
              </a:rPr>
              <a:pPr eaLnBrk="1" hangingPunct="1"/>
              <a:t>23</a:t>
            </a:fld>
            <a:endParaRPr lang="en-US" sz="1200">
              <a:latin typeface="Calibri" charset="0"/>
              <a:ea typeface="MS PGothic" charset="0"/>
              <a:cs typeface="MS PGothic" charset="0"/>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cs typeface="MS PGothic" charset="0"/>
              </a:rPr>
              <a:t>Figure 5-4 </a:t>
            </a:r>
            <a:r>
              <a:rPr lang="en-US">
                <a:latin typeface="Calibri" charset="0"/>
                <a:ea typeface="MS PGothic" charset="0"/>
                <a:cs typeface="MS PGothic" charset="0"/>
              </a:rPr>
              <a:t>A map of the yellow (y), white (w), and miniature (m) genes on the X chromosome of Drosophila melanogaster. Each number represents the percentage of recombinant offspring produced in one of three crosses, each involving two different genes.</a:t>
            </a:r>
            <a:endParaRPr lang="en-GB">
              <a:latin typeface="Calibri" charset="0"/>
              <a:ea typeface="MS PGothic" charset="0"/>
              <a:cs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B7B39E-EAAF-0648-A584-7CA2DA497C62}" type="slidenum">
              <a:rPr lang="en-US" sz="1200">
                <a:latin typeface="Calibri" charset="0"/>
                <a:ea typeface="MS PGothic" charset="0"/>
                <a:cs typeface="MS PGothic" charset="0"/>
              </a:rPr>
              <a:pPr eaLnBrk="1" hangingPunct="1"/>
              <a:t>30</a:t>
            </a:fld>
            <a:endParaRPr lang="en-US" sz="1200">
              <a:latin typeface="Calibri" charset="0"/>
              <a:ea typeface="MS PGothic" charset="0"/>
              <a:cs typeface="MS PGothic" charset="0"/>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it-IT">
                <a:latin typeface="Calibri" charset="0"/>
                <a:ea typeface="MS PGothic" charset="0"/>
                <a:cs typeface="MS PGothic" charset="0"/>
              </a:rPr>
              <a:t>Figure 5-7ab </a:t>
            </a:r>
            <a:r>
              <a:rPr lang="en-US">
                <a:latin typeface="Calibri" charset="0"/>
                <a:ea typeface="MS PGothic" charset="0"/>
                <a:cs typeface="MS PGothic" charset="0"/>
              </a:rPr>
              <a:t>Consequences of a double exchange occurring between two nonsister chromatids. Because the exchanges involve only two chromatids, two noncrossover gametes and two double-crossover gametes are produced. The photograph illustrates several chiasmata found in a tetrad isolated during the first meiotic prophase stage.</a:t>
            </a:r>
            <a:endParaRPr lang="en-GB">
              <a:latin typeface="Calibri" charset="0"/>
              <a:ea typeface="MS PGothic" charset="0"/>
              <a:cs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8CF7FA2-A053-1545-93BE-1B1714A0B674}" type="slidenum">
              <a:rPr lang="en-US" sz="1200">
                <a:latin typeface="Calibri" charset="0"/>
                <a:ea typeface="MS PGothic" charset="0"/>
                <a:cs typeface="MS PGothic" charset="0"/>
              </a:rPr>
              <a:pPr algn="r" eaLnBrk="1" hangingPunct="1"/>
              <a:t>38</a:t>
            </a:fld>
            <a:endParaRPr lang="en-US" sz="1200">
              <a:latin typeface="Calibri" charset="0"/>
              <a:ea typeface="MS PGothic" charset="0"/>
              <a:cs typeface="MS PGothic" charset="0"/>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atin typeface="Calibri" charset="0"/>
                <a:ea typeface="MS PGothic" charset="0"/>
                <a:cs typeface="MS PGothic" charset="0"/>
              </a:rPr>
              <a:t>Figure 5-8 </a:t>
            </a:r>
            <a:r>
              <a:rPr lang="en-US">
                <a:latin typeface="LegacySans-Medium" charset="0"/>
                <a:ea typeface="MS PGothic" charset="0"/>
                <a:cs typeface="MS PGothic" charset="0"/>
              </a:rPr>
              <a:t>A three-point mapping cross involving the </a:t>
            </a:r>
            <a:r>
              <a:rPr lang="en-US" i="1">
                <a:latin typeface="LegacySans-Medium" charset="0"/>
                <a:ea typeface="MS PGothic" charset="0"/>
                <a:cs typeface="MS PGothic" charset="0"/>
              </a:rPr>
              <a:t>yellow </a:t>
            </a:r>
            <a:r>
              <a:rPr lang="en-US">
                <a:latin typeface="LegacySans-Medium" charset="0"/>
                <a:ea typeface="MS PGothic" charset="0"/>
                <a:cs typeface="MS PGothic" charset="0"/>
              </a:rPr>
              <a:t>(</a:t>
            </a:r>
            <a:r>
              <a:rPr lang="en-US" i="1">
                <a:latin typeface="LegacySans-Medium" charset="0"/>
                <a:ea typeface="MS PGothic" charset="0"/>
                <a:cs typeface="MS PGothic" charset="0"/>
              </a:rPr>
              <a:t>y </a:t>
            </a:r>
            <a:r>
              <a:rPr lang="en-US">
                <a:latin typeface="LegacySans-Medium" charset="0"/>
                <a:ea typeface="MS PGothic" charset="0"/>
                <a:cs typeface="MS PGothic" charset="0"/>
              </a:rPr>
              <a:t>or y</a:t>
            </a:r>
            <a:r>
              <a:rPr lang="en-US" baseline="30000">
                <a:latin typeface="LegacySans-Medium" charset="0"/>
                <a:ea typeface="MS PGothic" charset="0"/>
                <a:cs typeface="MS PGothic" charset="0"/>
              </a:rPr>
              <a:t>+</a:t>
            </a:r>
            <a:r>
              <a:rPr lang="en-US">
                <a:latin typeface="LegacySans-Medium" charset="0"/>
                <a:ea typeface="MS PGothic" charset="0"/>
                <a:cs typeface="MS PGothic" charset="0"/>
              </a:rPr>
              <a:t>), </a:t>
            </a:r>
            <a:r>
              <a:rPr lang="en-US" i="1">
                <a:latin typeface="LegacySans-Medium" charset="0"/>
                <a:ea typeface="MS PGothic" charset="0"/>
                <a:cs typeface="MS PGothic" charset="0"/>
              </a:rPr>
              <a:t>white </a:t>
            </a:r>
            <a:r>
              <a:rPr lang="en-US">
                <a:latin typeface="LegacySans-Medium" charset="0"/>
                <a:ea typeface="MS PGothic" charset="0"/>
                <a:cs typeface="MS PGothic" charset="0"/>
              </a:rPr>
              <a:t>(</a:t>
            </a:r>
            <a:r>
              <a:rPr lang="en-US" i="1">
                <a:latin typeface="LegacySans-Medium" charset="0"/>
                <a:ea typeface="MS PGothic" charset="0"/>
                <a:cs typeface="MS PGothic" charset="0"/>
              </a:rPr>
              <a:t>w </a:t>
            </a:r>
            <a:r>
              <a:rPr lang="en-US">
                <a:latin typeface="LegacySans-Medium" charset="0"/>
                <a:ea typeface="MS PGothic" charset="0"/>
                <a:cs typeface="MS PGothic" charset="0"/>
              </a:rPr>
              <a:t>or w</a:t>
            </a:r>
            <a:r>
              <a:rPr lang="en-US" baseline="30000">
                <a:latin typeface="LegacySans-Medium" charset="0"/>
                <a:ea typeface="MS PGothic" charset="0"/>
                <a:cs typeface="MS PGothic" charset="0"/>
              </a:rPr>
              <a:t>+</a:t>
            </a:r>
            <a:r>
              <a:rPr lang="en-US">
                <a:latin typeface="LegacySans-Medium" charset="0"/>
                <a:ea typeface="MS PGothic" charset="0"/>
                <a:cs typeface="MS PGothic" charset="0"/>
              </a:rPr>
              <a:t>), and </a:t>
            </a:r>
            <a:r>
              <a:rPr lang="en-US" i="1">
                <a:latin typeface="LegacySans-Medium" charset="0"/>
                <a:ea typeface="MS PGothic" charset="0"/>
                <a:cs typeface="MS PGothic" charset="0"/>
              </a:rPr>
              <a:t>echinus </a:t>
            </a:r>
            <a:r>
              <a:rPr lang="en-US">
                <a:latin typeface="LegacySans-Medium" charset="0"/>
                <a:ea typeface="MS PGothic" charset="0"/>
                <a:cs typeface="MS PGothic" charset="0"/>
              </a:rPr>
              <a:t>(</a:t>
            </a:r>
            <a:r>
              <a:rPr lang="en-US" i="1">
                <a:latin typeface="LegacySans-Medium" charset="0"/>
                <a:ea typeface="MS PGothic" charset="0"/>
                <a:cs typeface="MS PGothic" charset="0"/>
              </a:rPr>
              <a:t>ec </a:t>
            </a:r>
            <a:r>
              <a:rPr lang="en-US">
                <a:latin typeface="LegacySans-Medium" charset="0"/>
                <a:ea typeface="MS PGothic" charset="0"/>
                <a:cs typeface="MS PGothic" charset="0"/>
              </a:rPr>
              <a:t>or ec</a:t>
            </a:r>
            <a:r>
              <a:rPr lang="en-US" baseline="30000">
                <a:latin typeface="LegacySans-Medium" charset="0"/>
                <a:ea typeface="MS PGothic" charset="0"/>
                <a:cs typeface="MS PGothic" charset="0"/>
              </a:rPr>
              <a:t>+</a:t>
            </a:r>
            <a:r>
              <a:rPr lang="en-US">
                <a:latin typeface="LegacySans-Medium" charset="0"/>
                <a:ea typeface="MS PGothic" charset="0"/>
                <a:cs typeface="MS PGothic" charset="0"/>
              </a:rPr>
              <a:t>) genes in </a:t>
            </a:r>
            <a:r>
              <a:rPr lang="en-US" i="1">
                <a:latin typeface="LegacySans-Medium" charset="0"/>
                <a:ea typeface="MS PGothic" charset="0"/>
                <a:cs typeface="MS PGothic" charset="0"/>
              </a:rPr>
              <a:t>Drosophila melanogaster</a:t>
            </a:r>
            <a:r>
              <a:rPr lang="en-US">
                <a:latin typeface="LegacySans-Medium" charset="0"/>
                <a:ea typeface="MS PGothic" charset="0"/>
                <a:cs typeface="MS PGothic" charset="0"/>
              </a:rPr>
              <a:t>. NCO, SCO, and DCO refer to noncrossover, single-crossover, and double-crossover groups, respectively. Centromeres are not drawn on the chromosomes, and only two nonsister chromatids are initially shown in the left-hand column.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AB2D0E-1A8F-5245-A9E2-195BB9615EDD}"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593D9-5294-F247-BE53-FD97085BDBB6}" type="slidenum">
              <a:rPr lang="en-US" smtClean="0"/>
              <a:t>‹#›</a:t>
            </a:fld>
            <a:endParaRPr lang="en-US"/>
          </a:p>
        </p:txBody>
      </p:sp>
    </p:spTree>
    <p:extLst>
      <p:ext uri="{BB962C8B-B14F-4D97-AF65-F5344CB8AC3E}">
        <p14:creationId xmlns:p14="http://schemas.microsoft.com/office/powerpoint/2010/main" val="3359305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B2D0E-1A8F-5245-A9E2-195BB9615EDD}"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593D9-5294-F247-BE53-FD97085BDBB6}" type="slidenum">
              <a:rPr lang="en-US" smtClean="0"/>
              <a:t>‹#›</a:t>
            </a:fld>
            <a:endParaRPr lang="en-US"/>
          </a:p>
        </p:txBody>
      </p:sp>
    </p:spTree>
    <p:extLst>
      <p:ext uri="{BB962C8B-B14F-4D97-AF65-F5344CB8AC3E}">
        <p14:creationId xmlns:p14="http://schemas.microsoft.com/office/powerpoint/2010/main" val="985832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B2D0E-1A8F-5245-A9E2-195BB9615EDD}"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593D9-5294-F247-BE53-FD97085BDBB6}" type="slidenum">
              <a:rPr lang="en-US" smtClean="0"/>
              <a:t>‹#›</a:t>
            </a:fld>
            <a:endParaRPr lang="en-US"/>
          </a:p>
        </p:txBody>
      </p:sp>
    </p:spTree>
    <p:extLst>
      <p:ext uri="{BB962C8B-B14F-4D97-AF65-F5344CB8AC3E}">
        <p14:creationId xmlns:p14="http://schemas.microsoft.com/office/powerpoint/2010/main" val="293007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B2D0E-1A8F-5245-A9E2-195BB9615EDD}"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593D9-5294-F247-BE53-FD97085BDBB6}" type="slidenum">
              <a:rPr lang="en-US" smtClean="0"/>
              <a:t>‹#›</a:t>
            </a:fld>
            <a:endParaRPr lang="en-US"/>
          </a:p>
        </p:txBody>
      </p:sp>
    </p:spTree>
    <p:extLst>
      <p:ext uri="{BB962C8B-B14F-4D97-AF65-F5344CB8AC3E}">
        <p14:creationId xmlns:p14="http://schemas.microsoft.com/office/powerpoint/2010/main" val="74996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AB2D0E-1A8F-5245-A9E2-195BB9615EDD}" type="datetimeFigureOut">
              <a:rPr lang="en-US" smtClean="0"/>
              <a:t>11/2/16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593D9-5294-F247-BE53-FD97085BDBB6}" type="slidenum">
              <a:rPr lang="en-US" smtClean="0"/>
              <a:t>‹#›</a:t>
            </a:fld>
            <a:endParaRPr lang="en-US"/>
          </a:p>
        </p:txBody>
      </p:sp>
    </p:spTree>
    <p:extLst>
      <p:ext uri="{BB962C8B-B14F-4D97-AF65-F5344CB8AC3E}">
        <p14:creationId xmlns:p14="http://schemas.microsoft.com/office/powerpoint/2010/main" val="1796448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AB2D0E-1A8F-5245-A9E2-195BB9615EDD}" type="datetimeFigureOut">
              <a:rPr lang="en-US" smtClean="0"/>
              <a:t>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593D9-5294-F247-BE53-FD97085BDBB6}" type="slidenum">
              <a:rPr lang="en-US" smtClean="0"/>
              <a:t>‹#›</a:t>
            </a:fld>
            <a:endParaRPr lang="en-US"/>
          </a:p>
        </p:txBody>
      </p:sp>
    </p:spTree>
    <p:extLst>
      <p:ext uri="{BB962C8B-B14F-4D97-AF65-F5344CB8AC3E}">
        <p14:creationId xmlns:p14="http://schemas.microsoft.com/office/powerpoint/2010/main" val="445661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AB2D0E-1A8F-5245-A9E2-195BB9615EDD}" type="datetimeFigureOut">
              <a:rPr lang="en-US" smtClean="0"/>
              <a:t>11/2/16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F593D9-5294-F247-BE53-FD97085BDBB6}" type="slidenum">
              <a:rPr lang="en-US" smtClean="0"/>
              <a:t>‹#›</a:t>
            </a:fld>
            <a:endParaRPr lang="en-US"/>
          </a:p>
        </p:txBody>
      </p:sp>
    </p:spTree>
    <p:extLst>
      <p:ext uri="{BB962C8B-B14F-4D97-AF65-F5344CB8AC3E}">
        <p14:creationId xmlns:p14="http://schemas.microsoft.com/office/powerpoint/2010/main" val="208374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AB2D0E-1A8F-5245-A9E2-195BB9615EDD}" type="datetimeFigureOut">
              <a:rPr lang="en-US" smtClean="0"/>
              <a:t>11/2/16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F593D9-5294-F247-BE53-FD97085BDBB6}" type="slidenum">
              <a:rPr lang="en-US" smtClean="0"/>
              <a:t>‹#›</a:t>
            </a:fld>
            <a:endParaRPr lang="en-US"/>
          </a:p>
        </p:txBody>
      </p:sp>
    </p:spTree>
    <p:extLst>
      <p:ext uri="{BB962C8B-B14F-4D97-AF65-F5344CB8AC3E}">
        <p14:creationId xmlns:p14="http://schemas.microsoft.com/office/powerpoint/2010/main" val="3691307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B2D0E-1A8F-5245-A9E2-195BB9615EDD}" type="datetimeFigureOut">
              <a:rPr lang="en-US" smtClean="0"/>
              <a:t>11/2/16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F593D9-5294-F247-BE53-FD97085BDBB6}" type="slidenum">
              <a:rPr lang="en-US" smtClean="0"/>
              <a:t>‹#›</a:t>
            </a:fld>
            <a:endParaRPr lang="en-US"/>
          </a:p>
        </p:txBody>
      </p:sp>
    </p:spTree>
    <p:extLst>
      <p:ext uri="{BB962C8B-B14F-4D97-AF65-F5344CB8AC3E}">
        <p14:creationId xmlns:p14="http://schemas.microsoft.com/office/powerpoint/2010/main" val="1706116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B2D0E-1A8F-5245-A9E2-195BB9615EDD}" type="datetimeFigureOut">
              <a:rPr lang="en-US" smtClean="0"/>
              <a:t>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593D9-5294-F247-BE53-FD97085BDBB6}" type="slidenum">
              <a:rPr lang="en-US" smtClean="0"/>
              <a:t>‹#›</a:t>
            </a:fld>
            <a:endParaRPr lang="en-US"/>
          </a:p>
        </p:txBody>
      </p:sp>
    </p:spTree>
    <p:extLst>
      <p:ext uri="{BB962C8B-B14F-4D97-AF65-F5344CB8AC3E}">
        <p14:creationId xmlns:p14="http://schemas.microsoft.com/office/powerpoint/2010/main" val="15540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B2D0E-1A8F-5245-A9E2-195BB9615EDD}" type="datetimeFigureOut">
              <a:rPr lang="en-US" smtClean="0"/>
              <a:t>11/2/16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593D9-5294-F247-BE53-FD97085BDBB6}" type="slidenum">
              <a:rPr lang="en-US" smtClean="0"/>
              <a:t>‹#›</a:t>
            </a:fld>
            <a:endParaRPr lang="en-US"/>
          </a:p>
        </p:txBody>
      </p:sp>
    </p:spTree>
    <p:extLst>
      <p:ext uri="{BB962C8B-B14F-4D97-AF65-F5344CB8AC3E}">
        <p14:creationId xmlns:p14="http://schemas.microsoft.com/office/powerpoint/2010/main" val="12941731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B2D0E-1A8F-5245-A9E2-195BB9615EDD}" type="datetimeFigureOut">
              <a:rPr lang="en-US" smtClean="0"/>
              <a:t>11/2/16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593D9-5294-F247-BE53-FD97085BDBB6}" type="slidenum">
              <a:rPr lang="en-US" smtClean="0"/>
              <a:t>‹#›</a:t>
            </a:fld>
            <a:endParaRPr lang="en-US"/>
          </a:p>
        </p:txBody>
      </p:sp>
    </p:spTree>
    <p:extLst>
      <p:ext uri="{BB962C8B-B14F-4D97-AF65-F5344CB8AC3E}">
        <p14:creationId xmlns:p14="http://schemas.microsoft.com/office/powerpoint/2010/main" val="1212599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Drosophila lab-</a:t>
            </a:r>
            <a:r>
              <a:rPr lang="en-US" dirty="0" smtClean="0"/>
              <a:t>II-2 </a:t>
            </a:r>
            <a:endParaRPr lang="en-US" dirty="0"/>
          </a:p>
        </p:txBody>
      </p:sp>
      <p:sp>
        <p:nvSpPr>
          <p:cNvPr id="3" name="Subtitle 2"/>
          <p:cNvSpPr>
            <a:spLocks noGrp="1"/>
          </p:cNvSpPr>
          <p:nvPr>
            <p:ph type="subTitle" idx="1"/>
          </p:nvPr>
        </p:nvSpPr>
        <p:spPr/>
        <p:txBody>
          <a:bodyPr/>
          <a:lstStyle/>
          <a:p>
            <a:r>
              <a:rPr lang="en-US" dirty="0" smtClean="0"/>
              <a:t>Supplemental lecture</a:t>
            </a:r>
          </a:p>
          <a:p>
            <a:r>
              <a:rPr lang="en-US" dirty="0" smtClean="0"/>
              <a:t>11-3-16</a:t>
            </a:r>
            <a:endParaRPr lang="en-US" dirty="0"/>
          </a:p>
        </p:txBody>
      </p:sp>
    </p:spTree>
    <p:extLst>
      <p:ext uri="{BB962C8B-B14F-4D97-AF65-F5344CB8AC3E}">
        <p14:creationId xmlns:p14="http://schemas.microsoft.com/office/powerpoint/2010/main" val="25250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pPr eaLnBrk="1" hangingPunct="1"/>
            <a:r>
              <a:rPr lang="en-US">
                <a:latin typeface="Calibri" charset="0"/>
                <a:ea typeface="MS PGothic" charset="0"/>
                <a:cs typeface="MS PGothic" charset="0"/>
              </a:rPr>
              <a:t>This is a problem!</a:t>
            </a:r>
          </a:p>
        </p:txBody>
      </p:sp>
      <p:sp>
        <p:nvSpPr>
          <p:cNvPr id="35842" name="Rectangle 3"/>
          <p:cNvSpPr>
            <a:spLocks noGrp="1"/>
          </p:cNvSpPr>
          <p:nvPr>
            <p:ph type="body" idx="1"/>
          </p:nvPr>
        </p:nvSpPr>
        <p:spPr/>
        <p:txBody>
          <a:bodyPr/>
          <a:lstStyle/>
          <a:p>
            <a:pPr eaLnBrk="1" hangingPunct="1"/>
            <a:r>
              <a:rPr lang="en-US">
                <a:latin typeface="Calibri" charset="0"/>
                <a:ea typeface="MS PGothic" charset="0"/>
                <a:cs typeface="MS PGothic" charset="0"/>
              </a:rPr>
              <a:t>At some point, linked genes actually appear to be </a:t>
            </a:r>
            <a:r>
              <a:rPr lang="en-US" u="sng">
                <a:latin typeface="Calibri" charset="0"/>
                <a:ea typeface="MS PGothic" charset="0"/>
                <a:cs typeface="MS PGothic" charset="0"/>
              </a:rPr>
              <a:t>unlinked</a:t>
            </a:r>
            <a:r>
              <a:rPr lang="en-US">
                <a:latin typeface="Calibri" charset="0"/>
                <a:ea typeface="MS PGothic" charset="0"/>
                <a:cs typeface="MS PGothic" charset="0"/>
              </a:rPr>
              <a:t>.</a:t>
            </a:r>
          </a:p>
          <a:p>
            <a:pPr eaLnBrk="1" hangingPunct="1"/>
            <a:endParaRPr lang="en-US">
              <a:latin typeface="Calibri" charset="0"/>
              <a:ea typeface="MS PGothic" charset="0"/>
              <a:cs typeface="MS PGothic" charset="0"/>
            </a:endParaRPr>
          </a:p>
          <a:p>
            <a:pPr lvl="1" eaLnBrk="1" hangingPunct="1"/>
            <a:r>
              <a:rPr lang="en-US">
                <a:latin typeface="Calibri" charset="0"/>
                <a:ea typeface="MS PGothic" charset="0"/>
                <a:cs typeface="MS PGothic" charset="0"/>
              </a:rPr>
              <a:t>Quick--- review what occurs in independently assorting genes.</a:t>
            </a:r>
          </a:p>
        </p:txBody>
      </p:sp>
    </p:spTree>
    <p:extLst>
      <p:ext uri="{BB962C8B-B14F-4D97-AF65-F5344CB8AC3E}">
        <p14:creationId xmlns:p14="http://schemas.microsoft.com/office/powerpoint/2010/main" val="16960228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endParaRPr lang="en-US">
              <a:latin typeface="Calibri" charset="0"/>
              <a:ea typeface="MS PGothic" charset="0"/>
              <a:cs typeface="MS PGothic" charset="0"/>
            </a:endParaRPr>
          </a:p>
        </p:txBody>
      </p:sp>
      <p:sp>
        <p:nvSpPr>
          <p:cNvPr id="36866" name="Content Placeholder 2"/>
          <p:cNvSpPr>
            <a:spLocks noGrp="1"/>
          </p:cNvSpPr>
          <p:nvPr>
            <p:ph idx="1"/>
          </p:nvPr>
        </p:nvSpPr>
        <p:spPr>
          <a:xfrm>
            <a:off x="457200" y="1600200"/>
            <a:ext cx="8348663" cy="5003800"/>
          </a:xfrm>
        </p:spPr>
        <p:txBody>
          <a:bodyPr/>
          <a:lstStyle/>
          <a:p>
            <a:pPr eaLnBrk="1" hangingPunct="1"/>
            <a:r>
              <a:rPr lang="en-US">
                <a:latin typeface="Calibri" charset="0"/>
                <a:ea typeface="MS PGothic" charset="0"/>
                <a:cs typeface="MS PGothic" charset="0"/>
              </a:rPr>
              <a:t>In independent assortment, the F1 heterozygote will make 50% recombinant gametes (just like 2 distantly linked genes)</a:t>
            </a:r>
          </a:p>
          <a:p>
            <a:pPr eaLnBrk="1" hangingPunct="1"/>
            <a:endParaRPr lang="en-US">
              <a:latin typeface="Calibri" charset="0"/>
              <a:ea typeface="MS PGothic" charset="0"/>
              <a:cs typeface="MS PGothic" charset="0"/>
            </a:endParaRPr>
          </a:p>
          <a:p>
            <a:pPr eaLnBrk="1" hangingPunct="1"/>
            <a:endParaRPr lang="en-US">
              <a:latin typeface="Calibri" charset="0"/>
              <a:ea typeface="MS PGothic" charset="0"/>
              <a:cs typeface="MS PGothic" charset="0"/>
            </a:endParaRPr>
          </a:p>
          <a:p>
            <a:pPr eaLnBrk="1" hangingPunct="1"/>
            <a:r>
              <a:rPr lang="en-US">
                <a:latin typeface="Calibri" charset="0"/>
                <a:ea typeface="MS PGothic" charset="0"/>
                <a:cs typeface="MS PGothic" charset="0"/>
              </a:rPr>
              <a:t>Take home message?  When recombination frequencies approach 50%, we don’t know if genes are unlinked, or linked, but very far apart!</a:t>
            </a:r>
          </a:p>
          <a:p>
            <a:pPr eaLnBrk="1" hangingPunct="1"/>
            <a:endParaRPr lang="en-US">
              <a:latin typeface="Calibri" charset="0"/>
              <a:ea typeface="MS PGothic" charset="0"/>
              <a:cs typeface="MS PGothic" charset="0"/>
            </a:endParaRPr>
          </a:p>
        </p:txBody>
      </p:sp>
    </p:spTree>
    <p:extLst>
      <p:ext uri="{BB962C8B-B14F-4D97-AF65-F5344CB8AC3E}">
        <p14:creationId xmlns:p14="http://schemas.microsoft.com/office/powerpoint/2010/main" val="7901564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a:latin typeface="Calibri" charset="0"/>
                <a:ea typeface="MS PGothic" charset="0"/>
                <a:cs typeface="MS PGothic" charset="0"/>
              </a:rPr>
              <a:t>Something to ponder…</a:t>
            </a:r>
          </a:p>
        </p:txBody>
      </p:sp>
      <p:sp>
        <p:nvSpPr>
          <p:cNvPr id="60418" name="Content Placeholder 2"/>
          <p:cNvSpPr>
            <a:spLocks noGrp="1"/>
          </p:cNvSpPr>
          <p:nvPr>
            <p:ph idx="1"/>
          </p:nvPr>
        </p:nvSpPr>
        <p:spPr>
          <a:xfrm>
            <a:off x="457200" y="1600200"/>
            <a:ext cx="8362950" cy="4960938"/>
          </a:xfrm>
        </p:spPr>
        <p:txBody>
          <a:bodyPr/>
          <a:lstStyle/>
          <a:p>
            <a:pPr eaLnBrk="1" hangingPunct="1">
              <a:defRPr/>
            </a:pPr>
            <a:r>
              <a:rPr lang="en-US" dirty="0">
                <a:latin typeface="Calibri" charset="0"/>
                <a:ea typeface="MS PGothic" charset="0"/>
              </a:rPr>
              <a:t>The garden pea only has 7 chromosomes</a:t>
            </a:r>
          </a:p>
          <a:p>
            <a:pPr lvl="1" eaLnBrk="1" hangingPunct="1">
              <a:defRPr/>
            </a:pPr>
            <a:r>
              <a:rPr lang="en-US" dirty="0">
                <a:latin typeface="Calibri" charset="0"/>
                <a:ea typeface="MS PGothic" charset="0"/>
              </a:rPr>
              <a:t>Mendel reported inheritance for 7 traits</a:t>
            </a:r>
            <a:r>
              <a:rPr lang="en-US" dirty="0" smtClean="0">
                <a:latin typeface="Calibri" charset="0"/>
                <a:ea typeface="MS PGothic" charset="0"/>
              </a:rPr>
              <a:t>.</a:t>
            </a:r>
          </a:p>
          <a:p>
            <a:pPr lvl="1" eaLnBrk="1" hangingPunct="1">
              <a:defRPr/>
            </a:pPr>
            <a:r>
              <a:rPr lang="en-US" dirty="0" smtClean="0">
                <a:latin typeface="Calibri" charset="0"/>
                <a:ea typeface="MS PGothic" charset="0"/>
              </a:rPr>
              <a:t>When he began to look at traits 2  or more at a time, he always described independent assortment.</a:t>
            </a:r>
            <a:endParaRPr lang="en-US" dirty="0">
              <a:latin typeface="Calibri" charset="0"/>
              <a:ea typeface="MS PGothic" charset="0"/>
            </a:endParaRPr>
          </a:p>
          <a:p>
            <a:pPr marL="457200" lvl="1" indent="0" eaLnBrk="1" hangingPunct="1">
              <a:buFont typeface="Arial" charset="0"/>
              <a:buNone/>
              <a:defRPr/>
            </a:pPr>
            <a:r>
              <a:rPr lang="en-US" dirty="0" smtClean="0">
                <a:latin typeface="Calibri" charset="0"/>
                <a:ea typeface="MS PGothic" charset="0"/>
              </a:rPr>
              <a:t>For example—9:3:3:1 F2 ratio does not occur unless independent assortment occurs…</a:t>
            </a:r>
          </a:p>
          <a:p>
            <a:pPr marL="457200" lvl="1" indent="0" eaLnBrk="1" hangingPunct="1">
              <a:buFont typeface="Arial" charset="0"/>
              <a:buNone/>
              <a:defRPr/>
            </a:pPr>
            <a:endParaRPr lang="en-US" dirty="0">
              <a:latin typeface="Calibri" charset="0"/>
              <a:ea typeface="MS PGothic" charset="0"/>
            </a:endParaRPr>
          </a:p>
          <a:p>
            <a:pPr lvl="1" eaLnBrk="1" hangingPunct="1">
              <a:defRPr/>
            </a:pPr>
            <a:r>
              <a:rPr lang="en-US" dirty="0" smtClean="0">
                <a:latin typeface="Calibri" charset="0"/>
                <a:ea typeface="MS PGothic" charset="0"/>
              </a:rPr>
              <a:t>How was Mendel so lucky to never encounter  </a:t>
            </a:r>
            <a:r>
              <a:rPr lang="en-US" dirty="0">
                <a:latin typeface="Calibri" charset="0"/>
                <a:ea typeface="MS PGothic" charset="0"/>
              </a:rPr>
              <a:t>linkage? </a:t>
            </a:r>
            <a:r>
              <a:rPr lang="en-US" dirty="0" smtClean="0">
                <a:latin typeface="Calibri" charset="0"/>
                <a:ea typeface="MS PGothic" charset="0"/>
              </a:rPr>
              <a:t>It would have been hard to explain.</a:t>
            </a:r>
            <a:endParaRPr lang="en-US" dirty="0">
              <a:latin typeface="Calibri" charset="0"/>
              <a:ea typeface="MS PGothic" charset="0"/>
            </a:endParaRPr>
          </a:p>
          <a:p>
            <a:pPr lvl="2" eaLnBrk="1" hangingPunct="1">
              <a:buFont typeface="Arial" charset="0"/>
              <a:buNone/>
              <a:defRPr/>
            </a:pPr>
            <a:endParaRPr lang="en-US" dirty="0">
              <a:latin typeface="Calibri" charset="0"/>
              <a:ea typeface="MS PGothic" charset="0"/>
            </a:endParaRPr>
          </a:p>
          <a:p>
            <a:pPr lvl="2" eaLnBrk="1" hangingPunct="1">
              <a:buFont typeface="Arial" charset="0"/>
              <a:buNone/>
              <a:defRPr/>
            </a:pPr>
            <a:endParaRPr lang="en-US" dirty="0">
              <a:latin typeface="Calibri" charset="0"/>
              <a:ea typeface="MS PGothic" charset="0"/>
            </a:endParaRPr>
          </a:p>
        </p:txBody>
      </p:sp>
    </p:spTree>
    <p:extLst>
      <p:ext uri="{BB962C8B-B14F-4D97-AF65-F5344CB8AC3E}">
        <p14:creationId xmlns:p14="http://schemas.microsoft.com/office/powerpoint/2010/main" val="388233115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endParaRPr lang="en-US">
              <a:latin typeface="Calibri" charset="0"/>
              <a:ea typeface="MS PGothic" charset="0"/>
              <a:cs typeface="MS PGothic" charset="0"/>
            </a:endParaRPr>
          </a:p>
        </p:txBody>
      </p:sp>
      <p:sp>
        <p:nvSpPr>
          <p:cNvPr id="38914" name="Content Placeholder 2"/>
          <p:cNvSpPr>
            <a:spLocks noGrp="1"/>
          </p:cNvSpPr>
          <p:nvPr>
            <p:ph idx="1"/>
          </p:nvPr>
        </p:nvSpPr>
        <p:spPr/>
        <p:txBody>
          <a:bodyPr>
            <a:normAutofit lnSpcReduction="10000"/>
          </a:bodyPr>
          <a:lstStyle/>
          <a:p>
            <a:pPr eaLnBrk="1" hangingPunct="1"/>
            <a:r>
              <a:rPr lang="en-US">
                <a:latin typeface="Calibri" charset="0"/>
                <a:ea typeface="MS PGothic" charset="0"/>
                <a:cs typeface="MS PGothic" charset="0"/>
              </a:rPr>
              <a:t>He did encounter linkage—but he didn’t know it!!!  (page </a:t>
            </a:r>
            <a:r>
              <a:rPr lang="en-US">
                <a:solidFill>
                  <a:srgbClr val="FF0000"/>
                </a:solidFill>
                <a:latin typeface="Calibri" charset="0"/>
                <a:ea typeface="MS PGothic" charset="0"/>
                <a:cs typeface="MS PGothic" charset="0"/>
              </a:rPr>
              <a:t>126</a:t>
            </a:r>
            <a:r>
              <a:rPr lang="en-US">
                <a:latin typeface="Calibri" charset="0"/>
                <a:ea typeface="MS PGothic" charset="0"/>
                <a:cs typeface="MS PGothic" charset="0"/>
              </a:rPr>
              <a:t>) READ!!</a:t>
            </a:r>
          </a:p>
          <a:p>
            <a:pPr eaLnBrk="1" hangingPunct="1"/>
            <a:r>
              <a:rPr lang="en-US">
                <a:latin typeface="Calibri" charset="0"/>
                <a:ea typeface="MS PGothic" charset="0"/>
                <a:cs typeface="MS PGothic" charset="0"/>
              </a:rPr>
              <a:t>We now know lots about the genes controlling those 7 traits including the location of each gene:</a:t>
            </a:r>
          </a:p>
          <a:p>
            <a:pPr lvl="1" eaLnBrk="1" hangingPunct="1"/>
            <a:r>
              <a:rPr lang="en-US">
                <a:latin typeface="Calibri" charset="0"/>
                <a:ea typeface="MS PGothic" charset="0"/>
                <a:cs typeface="MS PGothic" charset="0"/>
              </a:rPr>
              <a:t>Chromosome 4----3 genes/ traits (3 linked genes)</a:t>
            </a:r>
          </a:p>
          <a:p>
            <a:pPr lvl="1" eaLnBrk="1" hangingPunct="1"/>
            <a:r>
              <a:rPr lang="en-US">
                <a:latin typeface="Calibri" charset="0"/>
                <a:ea typeface="MS PGothic" charset="0"/>
                <a:cs typeface="MS PGothic" charset="0"/>
              </a:rPr>
              <a:t>Chromosome 1---2 genes/ traits (2 linked genes)</a:t>
            </a:r>
          </a:p>
          <a:p>
            <a:pPr lvl="1" eaLnBrk="1" hangingPunct="1"/>
            <a:r>
              <a:rPr lang="en-US">
                <a:latin typeface="Calibri" charset="0"/>
                <a:ea typeface="MS PGothic" charset="0"/>
                <a:cs typeface="MS PGothic" charset="0"/>
              </a:rPr>
              <a:t>Chromosome 5---1 gene/ trait</a:t>
            </a:r>
          </a:p>
          <a:p>
            <a:pPr lvl="1" eaLnBrk="1" hangingPunct="1"/>
            <a:r>
              <a:rPr lang="en-US">
                <a:latin typeface="Calibri" charset="0"/>
                <a:ea typeface="MS PGothic" charset="0"/>
                <a:cs typeface="MS PGothic" charset="0"/>
              </a:rPr>
              <a:t>Chromosome 7---1 gene/ trait</a:t>
            </a:r>
          </a:p>
          <a:p>
            <a:pPr eaLnBrk="1" hangingPunct="1"/>
            <a:endParaRPr lang="en-US">
              <a:latin typeface="Calibri" charset="0"/>
              <a:ea typeface="MS PGothic" charset="0"/>
              <a:cs typeface="MS PGothic" charset="0"/>
            </a:endParaRPr>
          </a:p>
          <a:p>
            <a:pPr lvl="1" eaLnBrk="1" hangingPunct="1"/>
            <a:endParaRPr lang="en-US">
              <a:latin typeface="Calibri" charset="0"/>
              <a:ea typeface="MS PGothic" charset="0"/>
              <a:cs typeface="MS PGothic" charset="0"/>
            </a:endParaRPr>
          </a:p>
        </p:txBody>
      </p:sp>
    </p:spTree>
    <p:extLst>
      <p:ext uri="{BB962C8B-B14F-4D97-AF65-F5344CB8AC3E}">
        <p14:creationId xmlns:p14="http://schemas.microsoft.com/office/powerpoint/2010/main" val="16172169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3"/>
          <p:cNvSpPr>
            <a:spLocks noGrp="1"/>
          </p:cNvSpPr>
          <p:nvPr>
            <p:ph type="title"/>
          </p:nvPr>
        </p:nvSpPr>
        <p:spPr/>
        <p:txBody>
          <a:bodyPr/>
          <a:lstStyle/>
          <a:p>
            <a:r>
              <a:rPr lang="en-US">
                <a:latin typeface="Calibri" charset="0"/>
              </a:rPr>
              <a:t>Table 5–1</a:t>
            </a:r>
          </a:p>
        </p:txBody>
      </p:sp>
      <p:sp>
        <p:nvSpPr>
          <p:cNvPr id="5" name="Footer Placeholder 4"/>
          <p:cNvSpPr>
            <a:spLocks noGrp="1"/>
          </p:cNvSpPr>
          <p:nvPr>
            <p:ph type="ftr" sz="quarter" idx="11"/>
          </p:nvPr>
        </p:nvSpPr>
        <p:spPr/>
        <p:txBody>
          <a:bodyPr/>
          <a:lstStyle/>
          <a:p>
            <a:pPr>
              <a:defRPr/>
            </a:pPr>
            <a:r>
              <a:rPr lang="en-US" smtClean="0"/>
              <a:t>© 2015 Pearson Education, Inc.</a:t>
            </a:r>
            <a:endParaRPr lang="en-US"/>
          </a:p>
        </p:txBody>
      </p:sp>
      <p:pic>
        <p:nvPicPr>
          <p:cNvPr id="7373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450" y="1844675"/>
            <a:ext cx="85471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6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endParaRPr lang="en-US">
              <a:latin typeface="Calibri" charset="0"/>
              <a:ea typeface="MS PGothic" charset="0"/>
              <a:cs typeface="MS PGothic" charset="0"/>
            </a:endParaRPr>
          </a:p>
        </p:txBody>
      </p:sp>
      <p:sp>
        <p:nvSpPr>
          <p:cNvPr id="39938" name="Content Placeholder 2"/>
          <p:cNvSpPr>
            <a:spLocks noGrp="1"/>
          </p:cNvSpPr>
          <p:nvPr>
            <p:ph idx="1"/>
          </p:nvPr>
        </p:nvSpPr>
        <p:spPr/>
        <p:txBody>
          <a:bodyPr/>
          <a:lstStyle/>
          <a:p>
            <a:pPr eaLnBrk="1" hangingPunct="1"/>
            <a:r>
              <a:rPr lang="en-US">
                <a:latin typeface="Calibri" charset="0"/>
                <a:ea typeface="MS PGothic" charset="0"/>
                <a:cs typeface="MS PGothic" charset="0"/>
              </a:rPr>
              <a:t>Why did Mendel only describe independently assorting unit factors?!</a:t>
            </a:r>
          </a:p>
          <a:p>
            <a:pPr eaLnBrk="1" hangingPunct="1"/>
            <a:endParaRPr lang="en-US">
              <a:latin typeface="Calibri" charset="0"/>
              <a:ea typeface="MS PGothic" charset="0"/>
              <a:cs typeface="MS PGothic" charset="0"/>
            </a:endParaRPr>
          </a:p>
          <a:p>
            <a:pPr lvl="1" eaLnBrk="1" hangingPunct="1">
              <a:buFont typeface="Arial" charset="0"/>
              <a:buNone/>
            </a:pPr>
            <a:r>
              <a:rPr lang="en-US">
                <a:latin typeface="Calibri" charset="0"/>
                <a:ea typeface="MS PGothic" charset="0"/>
                <a:cs typeface="MS PGothic" charset="0"/>
              </a:rPr>
              <a:t>For the dihybrid crosses he studied only,  those involving linked genes included genes that are so distantly linked on the chromosome that </a:t>
            </a:r>
            <a:r>
              <a:rPr lang="en-US" u="sng">
                <a:latin typeface="Calibri" charset="0"/>
                <a:ea typeface="MS PGothic" charset="0"/>
                <a:cs typeface="MS PGothic" charset="0"/>
              </a:rPr>
              <a:t>they appear unlinked </a:t>
            </a:r>
            <a:r>
              <a:rPr lang="en-US">
                <a:latin typeface="Calibri" charset="0"/>
                <a:ea typeface="MS PGothic" charset="0"/>
                <a:cs typeface="MS PGothic" charset="0"/>
              </a:rPr>
              <a:t>(~50% recombination)</a:t>
            </a:r>
          </a:p>
        </p:txBody>
      </p:sp>
    </p:spTree>
    <p:extLst>
      <p:ext uri="{BB962C8B-B14F-4D97-AF65-F5344CB8AC3E}">
        <p14:creationId xmlns:p14="http://schemas.microsoft.com/office/powerpoint/2010/main" val="417459508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endParaRPr lang="en-US">
              <a:latin typeface="Calibri" charset="0"/>
              <a:ea typeface="MS PGothic" charset="0"/>
              <a:cs typeface="MS PGothic" charset="0"/>
            </a:endParaRPr>
          </a:p>
        </p:txBody>
      </p:sp>
      <p:sp>
        <p:nvSpPr>
          <p:cNvPr id="40962" name="Content Placeholder 2"/>
          <p:cNvSpPr>
            <a:spLocks noGrp="1"/>
          </p:cNvSpPr>
          <p:nvPr>
            <p:ph idx="1"/>
          </p:nvPr>
        </p:nvSpPr>
        <p:spPr/>
        <p:txBody>
          <a:bodyPr/>
          <a:lstStyle/>
          <a:p>
            <a:r>
              <a:rPr lang="en-US">
                <a:latin typeface="Calibri" charset="0"/>
                <a:ea typeface="MS PGothic" charset="0"/>
                <a:cs typeface="MS PGothic" charset="0"/>
              </a:rPr>
              <a:t>There are further limitations to recombination mapping</a:t>
            </a:r>
          </a:p>
          <a:p>
            <a:endParaRPr lang="en-US">
              <a:latin typeface="Calibri" charset="0"/>
              <a:ea typeface="MS PGothic" charset="0"/>
              <a:cs typeface="MS PGothic" charset="0"/>
            </a:endParaRPr>
          </a:p>
          <a:p>
            <a:pPr lvl="1"/>
            <a:r>
              <a:rPr lang="en-US">
                <a:latin typeface="Calibri" charset="0"/>
                <a:ea typeface="MS PGothic" charset="0"/>
                <a:cs typeface="MS PGothic" charset="0"/>
              </a:rPr>
              <a:t>Consider again, genes that are distantly spaced on the same chromosome.  They are more likely to have </a:t>
            </a:r>
            <a:r>
              <a:rPr lang="en-US" b="1" i="1">
                <a:latin typeface="Calibri" charset="0"/>
                <a:ea typeface="MS PGothic" charset="0"/>
                <a:cs typeface="MS PGothic" charset="0"/>
              </a:rPr>
              <a:t>more than one </a:t>
            </a:r>
            <a:r>
              <a:rPr lang="en-US">
                <a:latin typeface="Calibri" charset="0"/>
                <a:ea typeface="MS PGothic" charset="0"/>
                <a:cs typeface="MS PGothic" charset="0"/>
              </a:rPr>
              <a:t>X.0. occur between them.</a:t>
            </a:r>
          </a:p>
          <a:p>
            <a:pPr lvl="1"/>
            <a:endParaRPr lang="en-US">
              <a:latin typeface="Calibri" charset="0"/>
              <a:ea typeface="MS PGothic" charset="0"/>
              <a:cs typeface="MS PGothic" charset="0"/>
            </a:endParaRPr>
          </a:p>
          <a:p>
            <a:pPr lvl="1"/>
            <a:endParaRPr lang="en-US">
              <a:latin typeface="Calibri" charset="0"/>
              <a:ea typeface="MS PGothic" charset="0"/>
              <a:cs typeface="MS PGothic" charset="0"/>
            </a:endParaRPr>
          </a:p>
        </p:txBody>
      </p:sp>
    </p:spTree>
    <p:extLst>
      <p:ext uri="{BB962C8B-B14F-4D97-AF65-F5344CB8AC3E}">
        <p14:creationId xmlns:p14="http://schemas.microsoft.com/office/powerpoint/2010/main" val="7790309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6"/>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b="1">
                <a:solidFill>
                  <a:srgbClr val="D53D21"/>
                </a:solidFill>
                <a:ea typeface="MS PGothic" charset="0"/>
                <a:cs typeface="MS PGothic" charset="0"/>
              </a:rPr>
              <a:t>Figure 5.7ab</a:t>
            </a:r>
          </a:p>
        </p:txBody>
      </p:sp>
      <p:pic>
        <p:nvPicPr>
          <p:cNvPr id="41986" name="Picture 12" descr="05_07Figure-L.jpg                                              002A1A09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10919"/>
          <a:stretch>
            <a:fillRect/>
          </a:stretch>
        </p:blipFill>
        <p:spPr bwMode="auto">
          <a:xfrm>
            <a:off x="304800" y="1981200"/>
            <a:ext cx="85328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9863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endParaRPr lang="en-US">
              <a:latin typeface="Calibri" charset="0"/>
              <a:ea typeface="MS PGothic" charset="0"/>
              <a:cs typeface="MS PGothic" charset="0"/>
            </a:endParaRPr>
          </a:p>
        </p:txBody>
      </p:sp>
      <p:sp>
        <p:nvSpPr>
          <p:cNvPr id="44034" name="Content Placeholder 2"/>
          <p:cNvSpPr>
            <a:spLocks noGrp="1"/>
          </p:cNvSpPr>
          <p:nvPr>
            <p:ph idx="1"/>
          </p:nvPr>
        </p:nvSpPr>
        <p:spPr/>
        <p:txBody>
          <a:bodyPr/>
          <a:lstStyle/>
          <a:p>
            <a:r>
              <a:rPr lang="en-US">
                <a:latin typeface="Calibri" charset="0"/>
                <a:ea typeface="MS PGothic" charset="0"/>
                <a:cs typeface="MS PGothic" charset="0"/>
              </a:rPr>
              <a:t>Result can vary the observed recombination frequencies.</a:t>
            </a:r>
          </a:p>
        </p:txBody>
      </p:sp>
    </p:spTree>
    <p:extLst>
      <p:ext uri="{BB962C8B-B14F-4D97-AF65-F5344CB8AC3E}">
        <p14:creationId xmlns:p14="http://schemas.microsoft.com/office/powerpoint/2010/main" val="17082124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6"/>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b="1">
                <a:solidFill>
                  <a:srgbClr val="D53D21"/>
                </a:solidFill>
                <a:ea typeface="MS PGothic" charset="0"/>
                <a:cs typeface="MS PGothic" charset="0"/>
              </a:rPr>
              <a:t>Figure 5.12</a:t>
            </a:r>
          </a:p>
        </p:txBody>
      </p:sp>
      <p:pic>
        <p:nvPicPr>
          <p:cNvPr id="45058" name="Picture 12" descr="05_12Figure-L.jpg                                              002A1A09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5354"/>
          <a:stretch>
            <a:fillRect/>
          </a:stretch>
        </p:blipFill>
        <p:spPr bwMode="auto">
          <a:xfrm>
            <a:off x="304800" y="762000"/>
            <a:ext cx="8532813"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Box 1"/>
          <p:cNvSpPr txBox="1">
            <a:spLocks noChangeArrowheads="1"/>
          </p:cNvSpPr>
          <p:nvPr/>
        </p:nvSpPr>
        <p:spPr bwMode="auto">
          <a:xfrm>
            <a:off x="608013" y="254000"/>
            <a:ext cx="8269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charset="0"/>
                <a:ea typeface="MS PGothic" charset="0"/>
                <a:cs typeface="MS PGothic" charset="0"/>
              </a:rPr>
              <a:t>Observe 3 examples in which 2 XO occurred between A and B</a:t>
            </a:r>
          </a:p>
        </p:txBody>
      </p:sp>
    </p:spTree>
    <p:extLst>
      <p:ext uri="{BB962C8B-B14F-4D97-AF65-F5344CB8AC3E}">
        <p14:creationId xmlns:p14="http://schemas.microsoft.com/office/powerpoint/2010/main" val="31260100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a:latin typeface="Calibri" charset="0"/>
                <a:ea typeface="MS PGothic" charset="0"/>
                <a:cs typeface="MS PGothic" charset="0"/>
              </a:rPr>
              <a:t>A closer look at crossing over</a:t>
            </a:r>
          </a:p>
        </p:txBody>
      </p:sp>
      <p:sp>
        <p:nvSpPr>
          <p:cNvPr id="24578" name="Content Placeholder 2"/>
          <p:cNvSpPr>
            <a:spLocks noGrp="1"/>
          </p:cNvSpPr>
          <p:nvPr>
            <p:ph idx="1"/>
          </p:nvPr>
        </p:nvSpPr>
        <p:spPr/>
        <p:txBody>
          <a:bodyPr/>
          <a:lstStyle/>
          <a:p>
            <a:pPr eaLnBrk="1" hangingPunct="1"/>
            <a:r>
              <a:rPr lang="en-US">
                <a:latin typeface="Calibri" charset="0"/>
                <a:ea typeface="MS PGothic" charset="0"/>
                <a:cs typeface="MS PGothic" charset="0"/>
              </a:rPr>
              <a:t>Homologous chromosomes are duplicated and paired in a tetrad of chromatids</a:t>
            </a:r>
          </a:p>
          <a:p>
            <a:pPr eaLnBrk="1" hangingPunct="1"/>
            <a:endParaRPr lang="en-US">
              <a:latin typeface="Calibri" charset="0"/>
              <a:ea typeface="MS PGothic" charset="0"/>
              <a:cs typeface="MS PGothic" charset="0"/>
            </a:endParaRPr>
          </a:p>
          <a:p>
            <a:pPr eaLnBrk="1" hangingPunct="1"/>
            <a:endParaRPr lang="en-US">
              <a:latin typeface="Calibri" charset="0"/>
              <a:ea typeface="MS PGothic" charset="0"/>
              <a:cs typeface="MS PGothic" charset="0"/>
            </a:endParaRPr>
          </a:p>
          <a:p>
            <a:pPr eaLnBrk="1" hangingPunct="1"/>
            <a:r>
              <a:rPr lang="en-US">
                <a:latin typeface="Calibri" charset="0"/>
                <a:ea typeface="MS PGothic" charset="0"/>
                <a:cs typeface="MS PGothic" charset="0"/>
              </a:rPr>
              <a:t>Crossover can occur between any 2 non-sister chromatids</a:t>
            </a:r>
          </a:p>
        </p:txBody>
      </p:sp>
    </p:spTree>
    <p:extLst>
      <p:ext uri="{BB962C8B-B14F-4D97-AF65-F5344CB8AC3E}">
        <p14:creationId xmlns:p14="http://schemas.microsoft.com/office/powerpoint/2010/main" val="22405755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endParaRPr lang="en-US">
              <a:latin typeface="Calibri" charset="0"/>
              <a:ea typeface="MS PGothic" charset="0"/>
              <a:cs typeface="MS PGothic" charset="0"/>
            </a:endParaRPr>
          </a:p>
        </p:txBody>
      </p:sp>
      <p:sp>
        <p:nvSpPr>
          <p:cNvPr id="47106" name="Content Placeholder 2"/>
          <p:cNvSpPr>
            <a:spLocks noGrp="1"/>
          </p:cNvSpPr>
          <p:nvPr>
            <p:ph idx="1"/>
          </p:nvPr>
        </p:nvSpPr>
        <p:spPr/>
        <p:txBody>
          <a:bodyPr/>
          <a:lstStyle/>
          <a:p>
            <a:r>
              <a:rPr lang="en-US">
                <a:latin typeface="Calibri" charset="0"/>
                <a:ea typeface="MS PGothic" charset="0"/>
                <a:cs typeface="MS PGothic" charset="0"/>
              </a:rPr>
              <a:t>So again we see that we may over- or underestimate the distance between 2 genes.</a:t>
            </a:r>
          </a:p>
          <a:p>
            <a:endParaRPr lang="en-US">
              <a:latin typeface="Calibri" charset="0"/>
              <a:ea typeface="MS PGothic" charset="0"/>
              <a:cs typeface="MS PGothic" charset="0"/>
            </a:endParaRPr>
          </a:p>
          <a:p>
            <a:r>
              <a:rPr lang="en-US">
                <a:latin typeface="Calibri" charset="0"/>
                <a:ea typeface="MS PGothic" charset="0"/>
                <a:cs typeface="MS PGothic" charset="0"/>
              </a:rPr>
              <a:t>Bottom line…recombination mapping is most accurate for more closely spaced loci. </a:t>
            </a:r>
          </a:p>
          <a:p>
            <a:pPr lvl="1"/>
            <a:r>
              <a:rPr lang="en-US">
                <a:solidFill>
                  <a:srgbClr val="FF0000"/>
                </a:solidFill>
                <a:latin typeface="Calibri" charset="0"/>
                <a:ea typeface="MS PGothic" charset="0"/>
                <a:cs typeface="MS PGothic" charset="0"/>
              </a:rPr>
              <a:t>However…multiple cross-overs help us in certain aspects of mapping----Putting genes in a linear order.</a:t>
            </a:r>
          </a:p>
        </p:txBody>
      </p:sp>
    </p:spTree>
    <p:extLst>
      <p:ext uri="{BB962C8B-B14F-4D97-AF65-F5344CB8AC3E}">
        <p14:creationId xmlns:p14="http://schemas.microsoft.com/office/powerpoint/2010/main" val="30408618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Calibri" charset="0"/>
                <a:ea typeface="MS PGothic" charset="0"/>
                <a:cs typeface="MS PGothic" charset="0"/>
              </a:rPr>
              <a:t>Recall…</a:t>
            </a:r>
          </a:p>
        </p:txBody>
      </p:sp>
      <p:sp>
        <p:nvSpPr>
          <p:cNvPr id="48130" name="Content Placeholder 2"/>
          <p:cNvSpPr>
            <a:spLocks noGrp="1"/>
          </p:cNvSpPr>
          <p:nvPr>
            <p:ph idx="1"/>
          </p:nvPr>
        </p:nvSpPr>
        <p:spPr/>
        <p:txBody>
          <a:bodyPr/>
          <a:lstStyle/>
          <a:p>
            <a:r>
              <a:rPr lang="en-US">
                <a:latin typeface="Calibri" charset="0"/>
                <a:ea typeface="MS PGothic" charset="0"/>
                <a:cs typeface="MS PGothic" charset="0"/>
              </a:rPr>
              <a:t>Initially mapping required multiple, 2-point crosses.  Then the 2-point crosses could be put together to make a map with gene order and distances.</a:t>
            </a:r>
          </a:p>
        </p:txBody>
      </p:sp>
    </p:spTree>
    <p:extLst>
      <p:ext uri="{BB962C8B-B14F-4D97-AF65-F5344CB8AC3E}">
        <p14:creationId xmlns:p14="http://schemas.microsoft.com/office/powerpoint/2010/main" val="36076754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endParaRPr lang="en-US">
              <a:latin typeface="Calibri" charset="0"/>
              <a:ea typeface="MS PGothic" charset="0"/>
              <a:cs typeface="MS PGothic" charset="0"/>
            </a:endParaRPr>
          </a:p>
        </p:txBody>
      </p:sp>
      <p:sp>
        <p:nvSpPr>
          <p:cNvPr id="49154" name="Content Placeholder 2"/>
          <p:cNvSpPr>
            <a:spLocks noGrp="1"/>
          </p:cNvSpPr>
          <p:nvPr>
            <p:ph idx="1"/>
          </p:nvPr>
        </p:nvSpPr>
        <p:spPr>
          <a:xfrm>
            <a:off x="457200" y="1600200"/>
            <a:ext cx="8229600" cy="5029200"/>
          </a:xfrm>
        </p:spPr>
        <p:txBody>
          <a:bodyPr/>
          <a:lstStyle/>
          <a:p>
            <a:r>
              <a:rPr lang="en-US">
                <a:latin typeface="Calibri" charset="0"/>
                <a:ea typeface="MS PGothic" charset="0"/>
                <a:cs typeface="MS PGothic" charset="0"/>
              </a:rPr>
              <a:t>Sturtevant noted that recombination frequencies were approximately additive, allowing the order of genes to be determined.</a:t>
            </a:r>
          </a:p>
          <a:p>
            <a:endParaRPr lang="en-US">
              <a:latin typeface="Calibri" charset="0"/>
              <a:ea typeface="MS PGothic" charset="0"/>
              <a:cs typeface="MS PGothic" charset="0"/>
            </a:endParaRPr>
          </a:p>
          <a:p>
            <a:r>
              <a:rPr lang="en-US">
                <a:latin typeface="Calibri" charset="0"/>
                <a:ea typeface="MS PGothic" charset="0"/>
                <a:cs typeface="MS PGothic" charset="0"/>
              </a:rPr>
              <a:t>In 3 separate crosses:    	 </a:t>
            </a:r>
          </a:p>
          <a:p>
            <a:pPr lvl="1"/>
            <a:r>
              <a:rPr lang="en-US">
                <a:latin typeface="Calibri" charset="0"/>
                <a:ea typeface="MS PGothic" charset="0"/>
                <a:cs typeface="MS PGothic" charset="0"/>
              </a:rPr>
              <a:t>y-w frequency is 0.5%		</a:t>
            </a:r>
          </a:p>
          <a:p>
            <a:pPr lvl="1"/>
            <a:r>
              <a:rPr lang="en-US">
                <a:latin typeface="Calibri" charset="0"/>
                <a:ea typeface="MS PGothic" charset="0"/>
                <a:cs typeface="MS PGothic" charset="0"/>
              </a:rPr>
              <a:t>w-m frequency is 35.4		</a:t>
            </a:r>
          </a:p>
          <a:p>
            <a:pPr lvl="1"/>
            <a:r>
              <a:rPr lang="en-US">
                <a:latin typeface="Calibri" charset="0"/>
                <a:ea typeface="MS PGothic" charset="0"/>
                <a:cs typeface="MS PGothic" charset="0"/>
              </a:rPr>
              <a:t>y-m frequency is 34.5 %</a:t>
            </a:r>
          </a:p>
        </p:txBody>
      </p:sp>
      <p:sp>
        <p:nvSpPr>
          <p:cNvPr id="49155" name="TextBox 3"/>
          <p:cNvSpPr txBox="1">
            <a:spLocks noChangeArrowheads="1"/>
          </p:cNvSpPr>
          <p:nvPr/>
        </p:nvSpPr>
        <p:spPr bwMode="auto">
          <a:xfrm>
            <a:off x="4724400" y="4419600"/>
            <a:ext cx="441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ea typeface="MS PGothic" charset="0"/>
                <a:cs typeface="MS PGothic" charset="0"/>
              </a:rPr>
              <a:t>**Which genes are on the outside?  Which gene is in the middle?</a:t>
            </a:r>
          </a:p>
        </p:txBody>
      </p:sp>
    </p:spTree>
    <p:extLst>
      <p:ext uri="{BB962C8B-B14F-4D97-AF65-F5344CB8AC3E}">
        <p14:creationId xmlns:p14="http://schemas.microsoft.com/office/powerpoint/2010/main" val="18340617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6"/>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b="1">
                <a:solidFill>
                  <a:srgbClr val="D53D21"/>
                </a:solidFill>
                <a:ea typeface="MS PGothic" charset="0"/>
                <a:cs typeface="MS PGothic" charset="0"/>
              </a:rPr>
              <a:t>Figure 5.4</a:t>
            </a:r>
          </a:p>
        </p:txBody>
      </p:sp>
      <p:pic>
        <p:nvPicPr>
          <p:cNvPr id="50178" name="Picture 12" descr="05_04Figure-L.jpg                                              002A1A09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13486"/>
          <a:stretch>
            <a:fillRect/>
          </a:stretch>
        </p:blipFill>
        <p:spPr bwMode="auto">
          <a:xfrm>
            <a:off x="304800" y="2435225"/>
            <a:ext cx="8532813"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3641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endParaRPr lang="en-US">
              <a:latin typeface="Calibri" charset="0"/>
              <a:ea typeface="MS PGothic" charset="0"/>
              <a:cs typeface="MS PGothic" charset="0"/>
            </a:endParaRPr>
          </a:p>
        </p:txBody>
      </p:sp>
      <p:sp>
        <p:nvSpPr>
          <p:cNvPr id="52226" name="Content Placeholder 2"/>
          <p:cNvSpPr>
            <a:spLocks noGrp="1"/>
          </p:cNvSpPr>
          <p:nvPr>
            <p:ph idx="1"/>
          </p:nvPr>
        </p:nvSpPr>
        <p:spPr/>
        <p:txBody>
          <a:bodyPr/>
          <a:lstStyle/>
          <a:p>
            <a:r>
              <a:rPr lang="en-US">
                <a:latin typeface="Calibri" charset="0"/>
                <a:ea typeface="MS PGothic" charset="0"/>
                <a:cs typeface="MS PGothic" charset="0"/>
              </a:rPr>
              <a:t>Discovery that multiple X.O can occur between loci actually simplified chromosome mapping,  allowing multiple loci to be mapped in a </a:t>
            </a:r>
            <a:r>
              <a:rPr lang="en-US" b="1" i="1">
                <a:latin typeface="Calibri" charset="0"/>
                <a:ea typeface="MS PGothic" charset="0"/>
                <a:cs typeface="MS PGothic" charset="0"/>
              </a:rPr>
              <a:t>single cross</a:t>
            </a:r>
            <a:r>
              <a:rPr lang="en-US">
                <a:latin typeface="Calibri" charset="0"/>
                <a:ea typeface="MS PGothic" charset="0"/>
                <a:cs typeface="MS PGothic" charset="0"/>
              </a:rPr>
              <a:t>.</a:t>
            </a:r>
          </a:p>
        </p:txBody>
      </p:sp>
    </p:spTree>
    <p:extLst>
      <p:ext uri="{BB962C8B-B14F-4D97-AF65-F5344CB8AC3E}">
        <p14:creationId xmlns:p14="http://schemas.microsoft.com/office/powerpoint/2010/main" val="293552797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Calibri" charset="0"/>
                <a:ea typeface="MS PGothic" charset="0"/>
                <a:cs typeface="MS PGothic" charset="0"/>
              </a:rPr>
              <a:t>Some background…</a:t>
            </a:r>
          </a:p>
        </p:txBody>
      </p:sp>
      <p:sp>
        <p:nvSpPr>
          <p:cNvPr id="53250" name="Content Placeholder 2"/>
          <p:cNvSpPr>
            <a:spLocks noGrp="1"/>
          </p:cNvSpPr>
          <p:nvPr>
            <p:ph idx="1"/>
          </p:nvPr>
        </p:nvSpPr>
        <p:spPr/>
        <p:txBody>
          <a:bodyPr/>
          <a:lstStyle/>
          <a:p>
            <a:r>
              <a:rPr lang="en-US">
                <a:latin typeface="Calibri" charset="0"/>
                <a:ea typeface="MS PGothic" charset="0"/>
                <a:cs typeface="MS PGothic" charset="0"/>
              </a:rPr>
              <a:t>How are single and multiple X.O. related?…</a:t>
            </a:r>
          </a:p>
          <a:p>
            <a:endParaRPr lang="en-US">
              <a:latin typeface="Calibri" charset="0"/>
              <a:ea typeface="MS PGothic" charset="0"/>
              <a:cs typeface="MS PGothic" charset="0"/>
            </a:endParaRPr>
          </a:p>
          <a:p>
            <a:pPr lvl="1"/>
            <a:r>
              <a:rPr lang="en-US">
                <a:latin typeface="Calibri" charset="0"/>
                <a:ea typeface="MS PGothic" charset="0"/>
                <a:cs typeface="MS PGothic" charset="0"/>
              </a:rPr>
              <a:t>Crossover in any interval is related to the physical distance between loci.</a:t>
            </a:r>
          </a:p>
          <a:p>
            <a:pPr lvl="2">
              <a:buFont typeface="Arial" charset="0"/>
              <a:buNone/>
            </a:pPr>
            <a:endParaRPr lang="en-US">
              <a:latin typeface="Calibri" charset="0"/>
              <a:ea typeface="MS PGothic" charset="0"/>
              <a:cs typeface="MS PGothic" charset="0"/>
            </a:endParaRPr>
          </a:p>
        </p:txBody>
      </p:sp>
      <p:grpSp>
        <p:nvGrpSpPr>
          <p:cNvPr id="53251" name="Group 15"/>
          <p:cNvGrpSpPr>
            <a:grpSpLocks/>
          </p:cNvGrpSpPr>
          <p:nvPr/>
        </p:nvGrpSpPr>
        <p:grpSpPr bwMode="auto">
          <a:xfrm>
            <a:off x="2362200" y="3657600"/>
            <a:ext cx="4648200" cy="1447800"/>
            <a:chOff x="2362200" y="3657600"/>
            <a:chExt cx="4648200" cy="1447800"/>
          </a:xfrm>
        </p:grpSpPr>
        <p:cxnSp>
          <p:nvCxnSpPr>
            <p:cNvPr id="5" name="Straight Connector 4"/>
            <p:cNvCxnSpPr/>
            <p:nvPr/>
          </p:nvCxnSpPr>
          <p:spPr>
            <a:xfrm>
              <a:off x="2362200" y="4419600"/>
              <a:ext cx="43434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705101" y="4381500"/>
              <a:ext cx="381000" cy="3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467894" y="4456906"/>
              <a:ext cx="3810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6058694" y="4380706"/>
              <a:ext cx="3810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256" name="TextBox 9"/>
            <p:cNvSpPr txBox="1">
              <a:spLocks noChangeArrowheads="1"/>
            </p:cNvSpPr>
            <p:nvPr/>
          </p:nvSpPr>
          <p:spPr bwMode="auto">
            <a:xfrm>
              <a:off x="2667000" y="3810000"/>
              <a:ext cx="60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ea typeface="MS PGothic" charset="0"/>
                  <a:cs typeface="MS PGothic" charset="0"/>
                </a:rPr>
                <a:t>a	</a:t>
              </a:r>
            </a:p>
          </p:txBody>
        </p:sp>
        <p:sp>
          <p:nvSpPr>
            <p:cNvPr id="53257" name="TextBox 10"/>
            <p:cNvSpPr txBox="1">
              <a:spLocks noChangeArrowheads="1"/>
            </p:cNvSpPr>
            <p:nvPr/>
          </p:nvSpPr>
          <p:spPr bwMode="auto">
            <a:xfrm>
              <a:off x="3581400" y="3810000"/>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ea typeface="MS PGothic" charset="0"/>
                  <a:cs typeface="MS PGothic" charset="0"/>
                </a:rPr>
                <a:t>b</a:t>
              </a:r>
            </a:p>
          </p:txBody>
        </p:sp>
        <p:sp>
          <p:nvSpPr>
            <p:cNvPr id="53258" name="TextBox 11"/>
            <p:cNvSpPr txBox="1">
              <a:spLocks noChangeArrowheads="1"/>
            </p:cNvSpPr>
            <p:nvPr/>
          </p:nvSpPr>
          <p:spPr bwMode="auto">
            <a:xfrm>
              <a:off x="6172200" y="3657600"/>
              <a:ext cx="83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ea typeface="MS PGothic" charset="0"/>
                  <a:cs typeface="MS PGothic" charset="0"/>
                </a:rPr>
                <a:t>c</a:t>
              </a:r>
            </a:p>
          </p:txBody>
        </p:sp>
        <p:sp>
          <p:nvSpPr>
            <p:cNvPr id="53259" name="TextBox 13"/>
            <p:cNvSpPr txBox="1">
              <a:spLocks noChangeArrowheads="1"/>
            </p:cNvSpPr>
            <p:nvPr/>
          </p:nvSpPr>
          <p:spPr bwMode="auto">
            <a:xfrm>
              <a:off x="2819400" y="47244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ea typeface="MS PGothic" charset="0"/>
                  <a:cs typeface="MS PGothic" charset="0"/>
                </a:rPr>
                <a:t>7 cM</a:t>
              </a:r>
            </a:p>
          </p:txBody>
        </p:sp>
        <p:sp>
          <p:nvSpPr>
            <p:cNvPr id="53260" name="TextBox 14"/>
            <p:cNvSpPr txBox="1">
              <a:spLocks noChangeArrowheads="1"/>
            </p:cNvSpPr>
            <p:nvPr/>
          </p:nvSpPr>
          <p:spPr bwMode="auto">
            <a:xfrm>
              <a:off x="4572000" y="4724400"/>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ea typeface="MS PGothic" charset="0"/>
                  <a:cs typeface="MS PGothic" charset="0"/>
                </a:rPr>
                <a:t>12 cM</a:t>
              </a:r>
            </a:p>
          </p:txBody>
        </p:sp>
      </p:grpSp>
    </p:spTree>
    <p:extLst>
      <p:ext uri="{BB962C8B-B14F-4D97-AF65-F5344CB8AC3E}">
        <p14:creationId xmlns:p14="http://schemas.microsoft.com/office/powerpoint/2010/main" val="33457443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endParaRPr lang="en-US">
              <a:latin typeface="Calibri" charset="0"/>
              <a:ea typeface="MS PGothic" charset="0"/>
              <a:cs typeface="MS PGothic" charset="0"/>
            </a:endParaRPr>
          </a:p>
        </p:txBody>
      </p:sp>
      <p:grpSp>
        <p:nvGrpSpPr>
          <p:cNvPr id="54274" name="Content Placeholder 3"/>
          <p:cNvGrpSpPr>
            <a:grpSpLocks noGrp="1"/>
          </p:cNvGrpSpPr>
          <p:nvPr/>
        </p:nvGrpSpPr>
        <p:grpSpPr bwMode="auto">
          <a:xfrm>
            <a:off x="2057400" y="1600200"/>
            <a:ext cx="5181600" cy="1600200"/>
            <a:chOff x="2362200" y="3657600"/>
            <a:chExt cx="4648200" cy="1447800"/>
          </a:xfrm>
        </p:grpSpPr>
        <p:cxnSp>
          <p:nvCxnSpPr>
            <p:cNvPr id="5" name="Straight Connector 4"/>
            <p:cNvCxnSpPr/>
            <p:nvPr/>
          </p:nvCxnSpPr>
          <p:spPr>
            <a:xfrm>
              <a:off x="2362200" y="4420281"/>
              <a:ext cx="4343447" cy="1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705207" y="4381506"/>
              <a:ext cx="380622" cy="1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467796" y="4456913"/>
              <a:ext cx="382058" cy="1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058200" y="4380789"/>
              <a:ext cx="382058" cy="14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280" name="TextBox 8"/>
            <p:cNvSpPr txBox="1">
              <a:spLocks noChangeArrowheads="1"/>
            </p:cNvSpPr>
            <p:nvPr/>
          </p:nvSpPr>
          <p:spPr bwMode="auto">
            <a:xfrm>
              <a:off x="2667000" y="3810000"/>
              <a:ext cx="60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ea typeface="MS PGothic" charset="0"/>
                  <a:cs typeface="MS PGothic" charset="0"/>
                </a:rPr>
                <a:t>a	</a:t>
              </a:r>
            </a:p>
          </p:txBody>
        </p:sp>
        <p:sp>
          <p:nvSpPr>
            <p:cNvPr id="54281" name="TextBox 9"/>
            <p:cNvSpPr txBox="1">
              <a:spLocks noChangeArrowheads="1"/>
            </p:cNvSpPr>
            <p:nvPr/>
          </p:nvSpPr>
          <p:spPr bwMode="auto">
            <a:xfrm>
              <a:off x="3581400" y="3810000"/>
              <a:ext cx="91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ea typeface="MS PGothic" charset="0"/>
                  <a:cs typeface="MS PGothic" charset="0"/>
                </a:rPr>
                <a:t>b</a:t>
              </a:r>
            </a:p>
          </p:txBody>
        </p:sp>
        <p:sp>
          <p:nvSpPr>
            <p:cNvPr id="54282" name="TextBox 10"/>
            <p:cNvSpPr txBox="1">
              <a:spLocks noChangeArrowheads="1"/>
            </p:cNvSpPr>
            <p:nvPr/>
          </p:nvSpPr>
          <p:spPr bwMode="auto">
            <a:xfrm>
              <a:off x="6172200" y="3657600"/>
              <a:ext cx="838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ea typeface="MS PGothic" charset="0"/>
                  <a:cs typeface="MS PGothic" charset="0"/>
                </a:rPr>
                <a:t>c</a:t>
              </a:r>
            </a:p>
          </p:txBody>
        </p:sp>
        <p:sp>
          <p:nvSpPr>
            <p:cNvPr id="54283" name="TextBox 11"/>
            <p:cNvSpPr txBox="1">
              <a:spLocks noChangeArrowheads="1"/>
            </p:cNvSpPr>
            <p:nvPr/>
          </p:nvSpPr>
          <p:spPr bwMode="auto">
            <a:xfrm>
              <a:off x="2819400" y="4724400"/>
              <a:ext cx="762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ea typeface="MS PGothic" charset="0"/>
                  <a:cs typeface="MS PGothic" charset="0"/>
                </a:rPr>
                <a:t>7 cM</a:t>
              </a:r>
            </a:p>
          </p:txBody>
        </p:sp>
        <p:sp>
          <p:nvSpPr>
            <p:cNvPr id="54284" name="TextBox 12"/>
            <p:cNvSpPr txBox="1">
              <a:spLocks noChangeArrowheads="1"/>
            </p:cNvSpPr>
            <p:nvPr/>
          </p:nvSpPr>
          <p:spPr bwMode="auto">
            <a:xfrm>
              <a:off x="4572000" y="4724400"/>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ea typeface="MS PGothic" charset="0"/>
                  <a:cs typeface="MS PGothic" charset="0"/>
                </a:rPr>
                <a:t>12 cM</a:t>
              </a:r>
            </a:p>
          </p:txBody>
        </p:sp>
      </p:grpSp>
      <p:sp>
        <p:nvSpPr>
          <p:cNvPr id="54275" name="TextBox 13"/>
          <p:cNvSpPr txBox="1">
            <a:spLocks noChangeArrowheads="1"/>
          </p:cNvSpPr>
          <p:nvPr/>
        </p:nvSpPr>
        <p:spPr bwMode="auto">
          <a:xfrm>
            <a:off x="762000" y="3810000"/>
            <a:ext cx="746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ea typeface="MS PGothic" charset="0"/>
                <a:cs typeface="MS PGothic" charset="0"/>
              </a:rPr>
              <a:t>The map was made by observing recombination frequencies.</a:t>
            </a:r>
          </a:p>
          <a:p>
            <a:pPr eaLnBrk="1" hangingPunct="1"/>
            <a:endParaRPr lang="en-US" sz="1800">
              <a:ea typeface="MS PGothic" charset="0"/>
              <a:cs typeface="MS PGothic" charset="0"/>
            </a:endParaRPr>
          </a:p>
          <a:p>
            <a:pPr eaLnBrk="1" hangingPunct="1"/>
            <a:r>
              <a:rPr lang="en-US" sz="1800">
                <a:ea typeface="MS PGothic" charset="0"/>
                <a:cs typeface="MS PGothic" charset="0"/>
              </a:rPr>
              <a:t>a-b   0.07</a:t>
            </a:r>
          </a:p>
          <a:p>
            <a:pPr eaLnBrk="1" hangingPunct="1"/>
            <a:r>
              <a:rPr lang="en-US" sz="1800">
                <a:ea typeface="MS PGothic" charset="0"/>
                <a:cs typeface="MS PGothic" charset="0"/>
              </a:rPr>
              <a:t>b-c   0.12</a:t>
            </a:r>
          </a:p>
          <a:p>
            <a:pPr eaLnBrk="1" hangingPunct="1"/>
            <a:endParaRPr lang="en-US" sz="1800">
              <a:ea typeface="MS PGothic" charset="0"/>
              <a:cs typeface="MS PGothic" charset="0"/>
            </a:endParaRPr>
          </a:p>
          <a:p>
            <a:pPr eaLnBrk="1" hangingPunct="1"/>
            <a:r>
              <a:rPr lang="en-US" sz="1800">
                <a:ea typeface="MS PGothic" charset="0"/>
                <a:cs typeface="MS PGothic" charset="0"/>
              </a:rPr>
              <a:t>What is the expected frequency of double crossover in the interval a-c?</a:t>
            </a:r>
          </a:p>
          <a:p>
            <a:pPr eaLnBrk="1" hangingPunct="1"/>
            <a:r>
              <a:rPr lang="en-US" sz="1800">
                <a:ea typeface="MS PGothic" charset="0"/>
                <a:cs typeface="MS PGothic" charset="0"/>
              </a:rPr>
              <a:t>(One X.O. in a-b and one X.O. in b-c)</a:t>
            </a:r>
          </a:p>
        </p:txBody>
      </p:sp>
    </p:spTree>
    <p:extLst>
      <p:ext uri="{BB962C8B-B14F-4D97-AF65-F5344CB8AC3E}">
        <p14:creationId xmlns:p14="http://schemas.microsoft.com/office/powerpoint/2010/main" val="162879478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endParaRPr lang="en-US">
              <a:latin typeface="Calibri" charset="0"/>
              <a:ea typeface="MS PGothic" charset="0"/>
              <a:cs typeface="MS PGothic" charset="0"/>
            </a:endParaRPr>
          </a:p>
        </p:txBody>
      </p:sp>
      <p:sp>
        <p:nvSpPr>
          <p:cNvPr id="55298" name="Content Placeholder 2"/>
          <p:cNvSpPr>
            <a:spLocks noGrp="1"/>
          </p:cNvSpPr>
          <p:nvPr>
            <p:ph idx="1"/>
          </p:nvPr>
        </p:nvSpPr>
        <p:spPr/>
        <p:txBody>
          <a:bodyPr/>
          <a:lstStyle/>
          <a:p>
            <a:r>
              <a:rPr lang="en-US">
                <a:latin typeface="Calibri" charset="0"/>
                <a:ea typeface="MS PGothic" charset="0"/>
                <a:cs typeface="MS PGothic" charset="0"/>
              </a:rPr>
              <a:t>Assuming X.O in one interval does not influence X.O. in the other interval we can use the product rule.</a:t>
            </a:r>
          </a:p>
          <a:p>
            <a:endParaRPr lang="en-US">
              <a:latin typeface="Calibri" charset="0"/>
              <a:ea typeface="MS PGothic" charset="0"/>
              <a:cs typeface="MS PGothic" charset="0"/>
            </a:endParaRPr>
          </a:p>
          <a:p>
            <a:r>
              <a:rPr lang="en-US">
                <a:latin typeface="Calibri" charset="0"/>
                <a:ea typeface="MS PGothic" charset="0"/>
                <a:cs typeface="MS PGothic" charset="0"/>
              </a:rPr>
              <a:t>a-b (0.07) X b-c (0.12) =0.0084</a:t>
            </a:r>
          </a:p>
          <a:p>
            <a:endParaRPr lang="en-US">
              <a:latin typeface="Calibri" charset="0"/>
              <a:ea typeface="MS PGothic" charset="0"/>
              <a:cs typeface="MS PGothic" charset="0"/>
            </a:endParaRPr>
          </a:p>
          <a:p>
            <a:pPr lvl="1">
              <a:buFont typeface="Arial" charset="0"/>
              <a:buNone/>
            </a:pPr>
            <a:r>
              <a:rPr lang="en-US">
                <a:latin typeface="Calibri" charset="0"/>
                <a:ea typeface="MS PGothic" charset="0"/>
                <a:cs typeface="MS PGothic" charset="0"/>
              </a:rPr>
              <a:t>Frequency of double cross over (DCO) is only .84%</a:t>
            </a:r>
          </a:p>
        </p:txBody>
      </p:sp>
    </p:spTree>
    <p:extLst>
      <p:ext uri="{BB962C8B-B14F-4D97-AF65-F5344CB8AC3E}">
        <p14:creationId xmlns:p14="http://schemas.microsoft.com/office/powerpoint/2010/main" val="247777039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normAutofit fontScale="90000"/>
          </a:bodyPr>
          <a:lstStyle/>
          <a:p>
            <a:r>
              <a:rPr lang="en-US">
                <a:latin typeface="Calibri" charset="0"/>
                <a:ea typeface="MS PGothic" charset="0"/>
                <a:cs typeface="MS PGothic" charset="0"/>
              </a:rPr>
              <a:t>What would DCO look like in this map?</a:t>
            </a:r>
          </a:p>
        </p:txBody>
      </p:sp>
      <p:pic>
        <p:nvPicPr>
          <p:cNvPr id="56322" name="Picture 12" descr="05_04Figure-L.jpg                                              002A1A09Macintosh HD                   ABA7815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3486"/>
          <a:stretch>
            <a:fillRect/>
          </a:stretch>
        </p:blipFill>
        <p:spPr>
          <a:xfrm>
            <a:off x="457200" y="2905125"/>
            <a:ext cx="8229600" cy="1916113"/>
          </a:xfrm>
          <a:noFill/>
        </p:spPr>
      </p:pic>
      <p:sp>
        <p:nvSpPr>
          <p:cNvPr id="56323" name="TextBox 4"/>
          <p:cNvSpPr txBox="1">
            <a:spLocks noChangeArrowheads="1"/>
          </p:cNvSpPr>
          <p:nvPr/>
        </p:nvSpPr>
        <p:spPr bwMode="auto">
          <a:xfrm>
            <a:off x="685800" y="54102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ea typeface="MS PGothic" charset="0"/>
                <a:cs typeface="MS PGothic" charset="0"/>
              </a:rPr>
              <a:t>Sketch on board…</a:t>
            </a:r>
          </a:p>
        </p:txBody>
      </p:sp>
    </p:spTree>
    <p:extLst>
      <p:ext uri="{BB962C8B-B14F-4D97-AF65-F5344CB8AC3E}">
        <p14:creationId xmlns:p14="http://schemas.microsoft.com/office/powerpoint/2010/main" val="301036188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normAutofit fontScale="90000"/>
          </a:bodyPr>
          <a:lstStyle/>
          <a:p>
            <a:r>
              <a:rPr lang="en-US">
                <a:latin typeface="Calibri" charset="0"/>
                <a:ea typeface="MS PGothic" charset="0"/>
                <a:cs typeface="MS PGothic" charset="0"/>
              </a:rPr>
              <a:t>What would DCO look like in this map?</a:t>
            </a:r>
          </a:p>
        </p:txBody>
      </p:sp>
      <p:pic>
        <p:nvPicPr>
          <p:cNvPr id="57346" name="Picture 12" descr="05_04Figure-L.jpg                                              002A1A09Macintosh HD                   ABA7815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3486"/>
          <a:stretch>
            <a:fillRect/>
          </a:stretch>
        </p:blipFill>
        <p:spPr>
          <a:xfrm>
            <a:off x="457200" y="2905125"/>
            <a:ext cx="8229600" cy="1916113"/>
          </a:xfrm>
          <a:noFill/>
        </p:spPr>
      </p:pic>
      <p:sp>
        <p:nvSpPr>
          <p:cNvPr id="57347" name="TextBox 4"/>
          <p:cNvSpPr txBox="1">
            <a:spLocks noChangeArrowheads="1"/>
          </p:cNvSpPr>
          <p:nvPr/>
        </p:nvSpPr>
        <p:spPr bwMode="auto">
          <a:xfrm>
            <a:off x="685800" y="54102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ea typeface="MS PGothic" charset="0"/>
                <a:cs typeface="MS PGothic" charset="0"/>
              </a:rPr>
              <a:t>Sketch on board…</a:t>
            </a:r>
          </a:p>
        </p:txBody>
      </p:sp>
      <p:sp>
        <p:nvSpPr>
          <p:cNvPr id="57348" name="TextBox 1"/>
          <p:cNvSpPr txBox="1">
            <a:spLocks noChangeArrowheads="1"/>
          </p:cNvSpPr>
          <p:nvPr/>
        </p:nvSpPr>
        <p:spPr bwMode="auto">
          <a:xfrm>
            <a:off x="1198563" y="3519488"/>
            <a:ext cx="9064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a:solidFill>
                  <a:srgbClr val="00B050"/>
                </a:solidFill>
                <a:latin typeface="Calibri" charset="0"/>
                <a:ea typeface="MS PGothic" charset="0"/>
                <a:cs typeface="MS PGothic" charset="0"/>
              </a:rPr>
              <a:t>X</a:t>
            </a:r>
          </a:p>
        </p:txBody>
      </p:sp>
      <p:sp>
        <p:nvSpPr>
          <p:cNvPr id="57349" name="TextBox 5"/>
          <p:cNvSpPr txBox="1">
            <a:spLocks noChangeArrowheads="1"/>
          </p:cNvSpPr>
          <p:nvPr/>
        </p:nvSpPr>
        <p:spPr bwMode="auto">
          <a:xfrm>
            <a:off x="3059113" y="3482975"/>
            <a:ext cx="90646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b="1">
                <a:solidFill>
                  <a:srgbClr val="00B050"/>
                </a:solidFill>
                <a:latin typeface="Calibri" charset="0"/>
                <a:ea typeface="MS PGothic" charset="0"/>
                <a:cs typeface="MS PGothic" charset="0"/>
              </a:rPr>
              <a:t>X</a:t>
            </a:r>
          </a:p>
        </p:txBody>
      </p:sp>
    </p:spTree>
    <p:extLst>
      <p:ext uri="{BB962C8B-B14F-4D97-AF65-F5344CB8AC3E}">
        <p14:creationId xmlns:p14="http://schemas.microsoft.com/office/powerpoint/2010/main" val="18173367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endParaRPr lang="en-US">
              <a:latin typeface="Calibri" charset="0"/>
              <a:ea typeface="MS PGothic" charset="0"/>
              <a:cs typeface="MS PGothic" charset="0"/>
            </a:endParaRPr>
          </a:p>
        </p:txBody>
      </p:sp>
      <p:sp>
        <p:nvSpPr>
          <p:cNvPr id="25602" name="Content Placeholder 2"/>
          <p:cNvSpPr>
            <a:spLocks noGrp="1"/>
          </p:cNvSpPr>
          <p:nvPr>
            <p:ph idx="1"/>
          </p:nvPr>
        </p:nvSpPr>
        <p:spPr/>
        <p:txBody>
          <a:bodyPr/>
          <a:lstStyle/>
          <a:p>
            <a:pPr eaLnBrk="1" hangingPunct="1"/>
            <a:r>
              <a:rPr lang="en-US">
                <a:latin typeface="Calibri" charset="0"/>
                <a:ea typeface="MS PGothic" charset="0"/>
                <a:cs typeface="MS PGothic" charset="0"/>
              </a:rPr>
              <a:t>Crossover is thought to occur at least once in each tetrad during meiosis.</a:t>
            </a:r>
          </a:p>
          <a:p>
            <a:pPr eaLnBrk="1" hangingPunct="1"/>
            <a:endParaRPr lang="en-US">
              <a:latin typeface="Calibri" charset="0"/>
              <a:ea typeface="MS PGothic" charset="0"/>
              <a:cs typeface="MS PGothic" charset="0"/>
            </a:endParaRPr>
          </a:p>
          <a:p>
            <a:pPr eaLnBrk="1" hangingPunct="1"/>
            <a:r>
              <a:rPr lang="en-US">
                <a:latin typeface="Calibri" charset="0"/>
                <a:ea typeface="MS PGothic" charset="0"/>
                <a:cs typeface="MS PGothic" charset="0"/>
              </a:rPr>
              <a:t>However, the location of the x.o.  varies in individual gamets and is only observed if it occurs between genes for which traits are noted to recombine.</a:t>
            </a:r>
          </a:p>
        </p:txBody>
      </p:sp>
    </p:spTree>
    <p:extLst>
      <p:ext uri="{BB962C8B-B14F-4D97-AF65-F5344CB8AC3E}">
        <p14:creationId xmlns:p14="http://schemas.microsoft.com/office/powerpoint/2010/main" val="19427250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Box 6"/>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b="1">
                <a:solidFill>
                  <a:srgbClr val="D53D21"/>
                </a:solidFill>
                <a:ea typeface="MS PGothic" charset="0"/>
                <a:cs typeface="MS PGothic" charset="0"/>
              </a:rPr>
              <a:t>Figure 5.7ab</a:t>
            </a:r>
          </a:p>
        </p:txBody>
      </p:sp>
      <p:pic>
        <p:nvPicPr>
          <p:cNvPr id="58370" name="Picture 12" descr="05_07Figure-L.jpg                                              002A1A09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10919"/>
          <a:stretch>
            <a:fillRect/>
          </a:stretch>
        </p:blipFill>
        <p:spPr bwMode="auto">
          <a:xfrm>
            <a:off x="304800" y="1981200"/>
            <a:ext cx="8532813"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3"/>
          <p:cNvSpPr txBox="1">
            <a:spLocks noChangeArrowheads="1"/>
          </p:cNvSpPr>
          <p:nvPr/>
        </p:nvSpPr>
        <p:spPr bwMode="auto">
          <a:xfrm>
            <a:off x="1066800" y="5221288"/>
            <a:ext cx="6477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ea typeface="MS PGothic" charset="0"/>
                <a:cs typeface="MS PGothic" charset="0"/>
              </a:rPr>
              <a:t>* Single crossover in A-B and B-C regions would be expected to be more frequent than DCO frequency.</a:t>
            </a:r>
          </a:p>
        </p:txBody>
      </p:sp>
    </p:spTree>
    <p:extLst>
      <p:ext uri="{BB962C8B-B14F-4D97-AF65-F5344CB8AC3E}">
        <p14:creationId xmlns:p14="http://schemas.microsoft.com/office/powerpoint/2010/main" val="15960209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endParaRPr lang="en-US">
              <a:latin typeface="Calibri" charset="0"/>
              <a:ea typeface="MS PGothic" charset="0"/>
              <a:cs typeface="MS PGothic" charset="0"/>
            </a:endParaRPr>
          </a:p>
        </p:txBody>
      </p:sp>
      <p:sp>
        <p:nvSpPr>
          <p:cNvPr id="60418" name="Content Placeholder 2"/>
          <p:cNvSpPr>
            <a:spLocks noGrp="1"/>
          </p:cNvSpPr>
          <p:nvPr>
            <p:ph idx="1"/>
          </p:nvPr>
        </p:nvSpPr>
        <p:spPr/>
        <p:txBody>
          <a:bodyPr/>
          <a:lstStyle/>
          <a:p>
            <a:r>
              <a:rPr lang="en-US">
                <a:latin typeface="Calibri" charset="0"/>
                <a:ea typeface="MS PGothic" charset="0"/>
                <a:cs typeface="MS PGothic" charset="0"/>
              </a:rPr>
              <a:t>Knowing DCO occur much more rarely than SCO allows us to determine gene order in a multi-point cross.</a:t>
            </a:r>
          </a:p>
          <a:p>
            <a:endParaRPr lang="en-US">
              <a:latin typeface="Calibri" charset="0"/>
              <a:ea typeface="MS PGothic" charset="0"/>
              <a:cs typeface="MS PGothic" charset="0"/>
            </a:endParaRPr>
          </a:p>
          <a:p>
            <a:endParaRPr lang="en-US">
              <a:latin typeface="Calibri" charset="0"/>
              <a:ea typeface="MS PGothic" charset="0"/>
              <a:cs typeface="MS PGothic" charset="0"/>
            </a:endParaRPr>
          </a:p>
          <a:p>
            <a:r>
              <a:rPr lang="en-US">
                <a:latin typeface="Calibri" charset="0"/>
                <a:ea typeface="MS PGothic" charset="0"/>
                <a:cs typeface="MS PGothic" charset="0"/>
              </a:rPr>
              <a:t>Start with 3-point cross…</a:t>
            </a:r>
          </a:p>
        </p:txBody>
      </p:sp>
    </p:spTree>
    <p:extLst>
      <p:ext uri="{BB962C8B-B14F-4D97-AF65-F5344CB8AC3E}">
        <p14:creationId xmlns:p14="http://schemas.microsoft.com/office/powerpoint/2010/main" val="256300824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p:txBody>
          <a:bodyPr>
            <a:normAutofit fontScale="90000"/>
          </a:bodyPr>
          <a:lstStyle/>
          <a:p>
            <a:r>
              <a:rPr lang="en-US" sz="4000">
                <a:latin typeface="Calibri" charset="0"/>
                <a:ea typeface="MS PGothic" charset="0"/>
                <a:cs typeface="MS PGothic" charset="0"/>
              </a:rPr>
              <a:t>3 basic requirements for successful 3-point mapping</a:t>
            </a:r>
          </a:p>
        </p:txBody>
      </p:sp>
      <p:sp>
        <p:nvSpPr>
          <p:cNvPr id="61442" name="Content Placeholder 2"/>
          <p:cNvSpPr>
            <a:spLocks noGrp="1"/>
          </p:cNvSpPr>
          <p:nvPr>
            <p:ph idx="4294967295"/>
          </p:nvPr>
        </p:nvSpPr>
        <p:spPr/>
        <p:txBody>
          <a:bodyPr/>
          <a:lstStyle/>
          <a:p>
            <a:endParaRPr lang="en-US">
              <a:latin typeface="Calibri" charset="0"/>
              <a:ea typeface="MS PGothic" charset="0"/>
              <a:cs typeface="MS PGothic" charset="0"/>
            </a:endParaRPr>
          </a:p>
          <a:p>
            <a:endParaRPr lang="en-US">
              <a:latin typeface="Calibri" charset="0"/>
              <a:ea typeface="MS PGothic" charset="0"/>
              <a:cs typeface="MS PGothic" charset="0"/>
            </a:endParaRPr>
          </a:p>
          <a:p>
            <a:r>
              <a:rPr lang="en-US">
                <a:latin typeface="Calibri" charset="0"/>
                <a:ea typeface="MS PGothic" charset="0"/>
                <a:cs typeface="MS PGothic" charset="0"/>
              </a:rPr>
              <a:t>Organism doing the X.O/ recombination must be heterozygous for all loci under consideration</a:t>
            </a:r>
          </a:p>
        </p:txBody>
      </p:sp>
    </p:spTree>
    <p:extLst>
      <p:ext uri="{BB962C8B-B14F-4D97-AF65-F5344CB8AC3E}">
        <p14:creationId xmlns:p14="http://schemas.microsoft.com/office/powerpoint/2010/main" val="337915216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idx="4294967295"/>
          </p:nvPr>
        </p:nvSpPr>
        <p:spPr/>
        <p:txBody>
          <a:bodyPr/>
          <a:lstStyle/>
          <a:p>
            <a:endParaRPr lang="en-US">
              <a:latin typeface="Calibri" charset="0"/>
              <a:ea typeface="MS PGothic" charset="0"/>
              <a:cs typeface="MS PGothic" charset="0"/>
            </a:endParaRPr>
          </a:p>
        </p:txBody>
      </p:sp>
      <p:sp>
        <p:nvSpPr>
          <p:cNvPr id="62466" name="Content Placeholder 2"/>
          <p:cNvSpPr>
            <a:spLocks noGrp="1"/>
          </p:cNvSpPr>
          <p:nvPr>
            <p:ph idx="4294967295"/>
          </p:nvPr>
        </p:nvSpPr>
        <p:spPr/>
        <p:txBody>
          <a:bodyPr/>
          <a:lstStyle/>
          <a:p>
            <a:r>
              <a:rPr lang="en-US">
                <a:latin typeface="Calibri" charset="0"/>
                <a:ea typeface="MS PGothic" charset="0"/>
                <a:cs typeface="MS PGothic" charset="0"/>
              </a:rPr>
              <a:t>Cross design must allow for direct observation of crossing over in gametes as a phenotype in offspring.  </a:t>
            </a:r>
          </a:p>
          <a:p>
            <a:pPr lvl="1"/>
            <a:endParaRPr lang="en-US">
              <a:latin typeface="Calibri" charset="0"/>
              <a:ea typeface="MS PGothic" charset="0"/>
              <a:cs typeface="MS PGothic" charset="0"/>
            </a:endParaRPr>
          </a:p>
          <a:p>
            <a:pPr lvl="1"/>
            <a:r>
              <a:rPr lang="en-US">
                <a:latin typeface="Calibri" charset="0"/>
                <a:ea typeface="MS PGothic" charset="0"/>
                <a:cs typeface="MS PGothic" charset="0"/>
              </a:rPr>
              <a:t>Usually the mate contributes only recessive alleles.</a:t>
            </a:r>
          </a:p>
          <a:p>
            <a:endParaRPr lang="en-US">
              <a:latin typeface="Calibri" charset="0"/>
              <a:ea typeface="MS PGothic" charset="0"/>
              <a:cs typeface="MS PGothic" charset="0"/>
            </a:endParaRPr>
          </a:p>
        </p:txBody>
      </p:sp>
    </p:spTree>
    <p:extLst>
      <p:ext uri="{BB962C8B-B14F-4D97-AF65-F5344CB8AC3E}">
        <p14:creationId xmlns:p14="http://schemas.microsoft.com/office/powerpoint/2010/main" val="356627656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p:txBody>
          <a:bodyPr/>
          <a:lstStyle/>
          <a:p>
            <a:endParaRPr lang="en-US">
              <a:latin typeface="Calibri" charset="0"/>
              <a:ea typeface="MS PGothic" charset="0"/>
              <a:cs typeface="MS PGothic" charset="0"/>
            </a:endParaRPr>
          </a:p>
        </p:txBody>
      </p:sp>
      <p:sp>
        <p:nvSpPr>
          <p:cNvPr id="63490" name="Content Placeholder 2"/>
          <p:cNvSpPr>
            <a:spLocks noGrp="1"/>
          </p:cNvSpPr>
          <p:nvPr>
            <p:ph idx="4294967295"/>
          </p:nvPr>
        </p:nvSpPr>
        <p:spPr>
          <a:xfrm>
            <a:off x="914400" y="1600200"/>
            <a:ext cx="8229600" cy="4525963"/>
          </a:xfrm>
        </p:spPr>
        <p:txBody>
          <a:bodyPr/>
          <a:lstStyle/>
          <a:p>
            <a:r>
              <a:rPr lang="en-US">
                <a:latin typeface="Calibri" charset="0"/>
                <a:ea typeface="MS PGothic" charset="0"/>
                <a:cs typeface="MS PGothic" charset="0"/>
              </a:rPr>
              <a:t>Sufficient numbers of offspring must be examined to recover a representative sample of all crossover classes.</a:t>
            </a:r>
          </a:p>
          <a:p>
            <a:pPr>
              <a:buFont typeface="Arial" charset="0"/>
              <a:buNone/>
            </a:pPr>
            <a:endParaRPr lang="en-US">
              <a:latin typeface="Calibri" charset="0"/>
              <a:ea typeface="MS PGothic" charset="0"/>
              <a:cs typeface="MS PGothic" charset="0"/>
            </a:endParaRPr>
          </a:p>
        </p:txBody>
      </p:sp>
    </p:spTree>
    <p:extLst>
      <p:ext uri="{BB962C8B-B14F-4D97-AF65-F5344CB8AC3E}">
        <p14:creationId xmlns:p14="http://schemas.microsoft.com/office/powerpoint/2010/main" val="341176159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p:txBody>
          <a:bodyPr>
            <a:normAutofit fontScale="90000"/>
          </a:bodyPr>
          <a:lstStyle/>
          <a:p>
            <a:pPr algn="l"/>
            <a:r>
              <a:rPr lang="en-US" sz="3600" b="1">
                <a:latin typeface="Calibri" charset="0"/>
                <a:ea typeface="MS PGothic" charset="0"/>
                <a:cs typeface="MS PGothic" charset="0"/>
              </a:rPr>
              <a:t>Knowing the design of the cross,  3 types of offspring should be evident.</a:t>
            </a:r>
            <a:br>
              <a:rPr lang="en-US" sz="3600" b="1">
                <a:latin typeface="Calibri" charset="0"/>
                <a:ea typeface="MS PGothic" charset="0"/>
                <a:cs typeface="MS PGothic" charset="0"/>
              </a:rPr>
            </a:br>
            <a:endParaRPr lang="en-US" sz="3600" b="1">
              <a:latin typeface="Calibri" charset="0"/>
              <a:ea typeface="MS PGothic" charset="0"/>
              <a:cs typeface="MS PGothic" charset="0"/>
            </a:endParaRPr>
          </a:p>
        </p:txBody>
      </p:sp>
      <p:sp>
        <p:nvSpPr>
          <p:cNvPr id="64514" name="Rectangle 3"/>
          <p:cNvSpPr>
            <a:spLocks noGrp="1"/>
          </p:cNvSpPr>
          <p:nvPr>
            <p:ph type="body" idx="1"/>
          </p:nvPr>
        </p:nvSpPr>
        <p:spPr/>
        <p:txBody>
          <a:bodyPr/>
          <a:lstStyle/>
          <a:p>
            <a:pPr lvl="1">
              <a:lnSpc>
                <a:spcPct val="90000"/>
              </a:lnSpc>
            </a:pPr>
            <a:r>
              <a:rPr lang="en-US">
                <a:latin typeface="Calibri" charset="0"/>
                <a:ea typeface="MS PGothic" charset="0"/>
                <a:cs typeface="MS PGothic" charset="0"/>
              </a:rPr>
              <a:t>Non-crossover (NCO).  Offspring derived from gametes in which no crossover occurred in the interval of interest.</a:t>
            </a:r>
          </a:p>
          <a:p>
            <a:pPr lvl="1">
              <a:lnSpc>
                <a:spcPct val="90000"/>
              </a:lnSpc>
            </a:pPr>
            <a:r>
              <a:rPr lang="en-US">
                <a:latin typeface="Calibri" charset="0"/>
                <a:ea typeface="MS PGothic" charset="0"/>
                <a:cs typeface="MS PGothic" charset="0"/>
              </a:rPr>
              <a:t>Single-cross-over (SCO) Offspring derived from gametes in which  crossover occurred in one of the 2  intergene regions. **2 different SCO are produced.</a:t>
            </a:r>
          </a:p>
          <a:p>
            <a:pPr lvl="1">
              <a:lnSpc>
                <a:spcPct val="90000"/>
              </a:lnSpc>
            </a:pPr>
            <a:r>
              <a:rPr lang="en-US">
                <a:latin typeface="Calibri" charset="0"/>
                <a:ea typeface="MS PGothic" charset="0"/>
                <a:cs typeface="MS PGothic" charset="0"/>
              </a:rPr>
              <a:t>Double cross-over (DCO) Offspring derived from gametes in which crossover occurred in both intergene regions of interest.</a:t>
            </a:r>
          </a:p>
          <a:p>
            <a:pPr lvl="1">
              <a:lnSpc>
                <a:spcPct val="90000"/>
              </a:lnSpc>
            </a:pPr>
            <a:endParaRPr lang="en-US">
              <a:latin typeface="Calibri" charset="0"/>
              <a:ea typeface="MS PGothic" charset="0"/>
              <a:cs typeface="MS PGothic" charset="0"/>
            </a:endParaRPr>
          </a:p>
          <a:p>
            <a:pPr lvl="1">
              <a:lnSpc>
                <a:spcPct val="90000"/>
              </a:lnSpc>
            </a:pPr>
            <a:endParaRPr lang="en-US">
              <a:latin typeface="Calibri" charset="0"/>
              <a:ea typeface="MS PGothic" charset="0"/>
              <a:cs typeface="MS PGothic" charset="0"/>
            </a:endParaRPr>
          </a:p>
        </p:txBody>
      </p:sp>
    </p:spTree>
    <p:extLst>
      <p:ext uri="{BB962C8B-B14F-4D97-AF65-F5344CB8AC3E}">
        <p14:creationId xmlns:p14="http://schemas.microsoft.com/office/powerpoint/2010/main" val="355299634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idx="4294967295"/>
          </p:nvPr>
        </p:nvSpPr>
        <p:spPr/>
        <p:txBody>
          <a:bodyPr/>
          <a:lstStyle/>
          <a:p>
            <a:endParaRPr lang="en-US">
              <a:latin typeface="Calibri" charset="0"/>
              <a:ea typeface="MS PGothic" charset="0"/>
              <a:cs typeface="MS PGothic" charset="0"/>
            </a:endParaRPr>
          </a:p>
        </p:txBody>
      </p:sp>
      <p:sp>
        <p:nvSpPr>
          <p:cNvPr id="65538" name="Content Placeholder 2"/>
          <p:cNvSpPr>
            <a:spLocks noGrp="1"/>
          </p:cNvSpPr>
          <p:nvPr>
            <p:ph idx="4294967295"/>
          </p:nvPr>
        </p:nvSpPr>
        <p:spPr>
          <a:xfrm>
            <a:off x="457200" y="1579690"/>
            <a:ext cx="8153400" cy="5257800"/>
          </a:xfrm>
        </p:spPr>
        <p:txBody>
          <a:bodyPr/>
          <a:lstStyle/>
          <a:p>
            <a:pPr>
              <a:buFont typeface="Arial" charset="0"/>
              <a:buNone/>
            </a:pPr>
            <a:r>
              <a:rPr lang="en-US" dirty="0">
                <a:solidFill>
                  <a:srgbClr val="FF0000"/>
                </a:solidFill>
                <a:latin typeface="Calibri" charset="0"/>
                <a:ea typeface="MS PGothic" charset="0"/>
                <a:cs typeface="MS PGothic" charset="0"/>
              </a:rPr>
              <a:t>NCO</a:t>
            </a:r>
            <a:r>
              <a:rPr lang="en-US" dirty="0">
                <a:latin typeface="Calibri" charset="0"/>
                <a:ea typeface="MS PGothic" charset="0"/>
                <a:cs typeface="MS PGothic" charset="0"/>
              </a:rPr>
              <a:t> (parental combinations)  will be the most frequent—</a:t>
            </a:r>
            <a:r>
              <a:rPr lang="en-US" sz="2400" dirty="0">
                <a:latin typeface="Calibri" charset="0"/>
                <a:ea typeface="MS PGothic" charset="0"/>
                <a:cs typeface="MS PGothic" charset="0"/>
              </a:rPr>
              <a:t>Although XO happens, it can happen </a:t>
            </a:r>
            <a:r>
              <a:rPr lang="en-US" sz="2400" i="1" dirty="0">
                <a:latin typeface="Calibri" charset="0"/>
                <a:ea typeface="MS PGothic" charset="0"/>
                <a:cs typeface="MS PGothic" charset="0"/>
              </a:rPr>
              <a:t>anywhere</a:t>
            </a:r>
            <a:r>
              <a:rPr lang="en-US" sz="2400" dirty="0">
                <a:latin typeface="Calibri" charset="0"/>
                <a:ea typeface="MS PGothic" charset="0"/>
                <a:cs typeface="MS PGothic" charset="0"/>
              </a:rPr>
              <a:t> along the chromosome. Not always in the interval you are analyzing.</a:t>
            </a:r>
          </a:p>
          <a:p>
            <a:pPr>
              <a:buFont typeface="Arial" charset="0"/>
              <a:buNone/>
            </a:pPr>
            <a:r>
              <a:rPr lang="en-US" dirty="0">
                <a:solidFill>
                  <a:srgbClr val="FF0000"/>
                </a:solidFill>
                <a:latin typeface="Calibri" charset="0"/>
                <a:ea typeface="MS PGothic" charset="0"/>
                <a:cs typeface="MS PGothic" charset="0"/>
              </a:rPr>
              <a:t>DCO</a:t>
            </a:r>
            <a:r>
              <a:rPr lang="en-US" dirty="0">
                <a:latin typeface="Calibri" charset="0"/>
                <a:ea typeface="MS PGothic" charset="0"/>
                <a:cs typeface="MS PGothic" charset="0"/>
              </a:rPr>
              <a:t> will be the least </a:t>
            </a:r>
            <a:r>
              <a:rPr lang="en-US" dirty="0" smtClean="0">
                <a:latin typeface="Calibri" charset="0"/>
                <a:ea typeface="MS PGothic" charset="0"/>
                <a:cs typeface="MS PGothic" charset="0"/>
              </a:rPr>
              <a:t>frequent</a:t>
            </a:r>
          </a:p>
          <a:p>
            <a:pPr>
              <a:buFont typeface="Arial" charset="0"/>
              <a:buNone/>
            </a:pPr>
            <a:r>
              <a:rPr lang="en-US" dirty="0" smtClean="0">
                <a:latin typeface="Calibri" charset="0"/>
                <a:ea typeface="MS PGothic" charset="0"/>
                <a:cs typeface="MS PGothic" charset="0"/>
              </a:rPr>
              <a:t> </a:t>
            </a:r>
            <a:endParaRPr lang="en-US" dirty="0">
              <a:latin typeface="Calibri" charset="0"/>
              <a:ea typeface="MS PGothic" charset="0"/>
              <a:cs typeface="MS PGothic" charset="0"/>
            </a:endParaRPr>
          </a:p>
          <a:p>
            <a:pPr>
              <a:buFont typeface="Arial" charset="0"/>
              <a:buNone/>
            </a:pPr>
            <a:r>
              <a:rPr lang="en-US" dirty="0">
                <a:solidFill>
                  <a:srgbClr val="FF0000"/>
                </a:solidFill>
                <a:latin typeface="Calibri" charset="0"/>
                <a:ea typeface="MS PGothic" charset="0"/>
                <a:cs typeface="MS PGothic" charset="0"/>
              </a:rPr>
              <a:t>SCO 1</a:t>
            </a:r>
          </a:p>
          <a:p>
            <a:pPr>
              <a:buFont typeface="Arial" charset="0"/>
              <a:buNone/>
            </a:pPr>
            <a:r>
              <a:rPr lang="en-US" dirty="0">
                <a:latin typeface="Calibri" charset="0"/>
                <a:ea typeface="MS PGothic" charset="0"/>
                <a:cs typeface="MS PGothic" charset="0"/>
              </a:rPr>
              <a:t>			  	</a:t>
            </a:r>
            <a:r>
              <a:rPr lang="en-US" dirty="0" smtClean="0">
                <a:latin typeface="Calibri" charset="0"/>
                <a:ea typeface="MS PGothic" charset="0"/>
                <a:cs typeface="MS PGothic" charset="0"/>
              </a:rPr>
              <a:t>			will </a:t>
            </a:r>
            <a:r>
              <a:rPr lang="en-US" dirty="0">
                <a:latin typeface="Calibri" charset="0"/>
                <a:ea typeface="MS PGothic" charset="0"/>
                <a:cs typeface="MS PGothic" charset="0"/>
              </a:rPr>
              <a:t>show intermediate 				</a:t>
            </a:r>
            <a:r>
              <a:rPr lang="en-US" dirty="0" smtClean="0">
                <a:latin typeface="Calibri" charset="0"/>
                <a:ea typeface="MS PGothic" charset="0"/>
                <a:cs typeface="MS PGothic" charset="0"/>
              </a:rPr>
              <a:t>		frequencies </a:t>
            </a:r>
            <a:r>
              <a:rPr lang="en-US" dirty="0">
                <a:latin typeface="Calibri" charset="0"/>
                <a:ea typeface="MS PGothic" charset="0"/>
                <a:cs typeface="MS PGothic" charset="0"/>
              </a:rPr>
              <a:t>reflecting the 				</a:t>
            </a:r>
            <a:r>
              <a:rPr lang="en-US" dirty="0" smtClean="0">
                <a:latin typeface="Calibri" charset="0"/>
                <a:ea typeface="MS PGothic" charset="0"/>
                <a:cs typeface="MS PGothic" charset="0"/>
              </a:rPr>
              <a:t>		</a:t>
            </a:r>
            <a:r>
              <a:rPr lang="en-US" dirty="0" err="1" smtClean="0">
                <a:latin typeface="Calibri" charset="0"/>
                <a:ea typeface="MS PGothic" charset="0"/>
                <a:cs typeface="MS PGothic" charset="0"/>
              </a:rPr>
              <a:t>intergene</a:t>
            </a:r>
            <a:r>
              <a:rPr lang="en-US" dirty="0" smtClean="0">
                <a:latin typeface="Calibri" charset="0"/>
                <a:ea typeface="MS PGothic" charset="0"/>
                <a:cs typeface="MS PGothic" charset="0"/>
              </a:rPr>
              <a:t> </a:t>
            </a:r>
            <a:r>
              <a:rPr lang="en-US" dirty="0">
                <a:latin typeface="Calibri" charset="0"/>
                <a:ea typeface="MS PGothic" charset="0"/>
                <a:cs typeface="MS PGothic" charset="0"/>
              </a:rPr>
              <a:t>distances. 	</a:t>
            </a:r>
          </a:p>
        </p:txBody>
      </p:sp>
      <p:sp>
        <p:nvSpPr>
          <p:cNvPr id="7" name="Right Brace 6"/>
          <p:cNvSpPr/>
          <p:nvPr/>
        </p:nvSpPr>
        <p:spPr>
          <a:xfrm flipH="1">
            <a:off x="2141236" y="4724400"/>
            <a:ext cx="381000" cy="137160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5540" name="TextBox 1"/>
          <p:cNvSpPr txBox="1">
            <a:spLocks noChangeArrowheads="1"/>
          </p:cNvSpPr>
          <p:nvPr/>
        </p:nvSpPr>
        <p:spPr bwMode="auto">
          <a:xfrm>
            <a:off x="457200" y="5410200"/>
            <a:ext cx="1371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FF0000"/>
                </a:solidFill>
                <a:latin typeface="Calibri" charset="0"/>
                <a:ea typeface="MS PGothic" charset="0"/>
                <a:cs typeface="MS PGothic" charset="0"/>
              </a:rPr>
              <a:t>SCO 2</a:t>
            </a:r>
          </a:p>
          <a:p>
            <a:pPr eaLnBrk="1" hangingPunct="1"/>
            <a:endParaRPr lang="en-US" sz="1800"/>
          </a:p>
        </p:txBody>
      </p:sp>
    </p:spTree>
    <p:extLst>
      <p:ext uri="{BB962C8B-B14F-4D97-AF65-F5344CB8AC3E}">
        <p14:creationId xmlns:p14="http://schemas.microsoft.com/office/powerpoint/2010/main" val="197815233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idx="4294967295"/>
          </p:nvPr>
        </p:nvSpPr>
        <p:spPr/>
        <p:txBody>
          <a:bodyPr/>
          <a:lstStyle/>
          <a:p>
            <a:endParaRPr lang="en-US">
              <a:latin typeface="Calibri" charset="0"/>
              <a:ea typeface="MS PGothic" charset="0"/>
              <a:cs typeface="MS PGothic" charset="0"/>
            </a:endParaRPr>
          </a:p>
        </p:txBody>
      </p:sp>
      <p:sp>
        <p:nvSpPr>
          <p:cNvPr id="66562" name="Content Placeholder 2"/>
          <p:cNvSpPr>
            <a:spLocks noGrp="1"/>
          </p:cNvSpPr>
          <p:nvPr>
            <p:ph idx="4294967295"/>
          </p:nvPr>
        </p:nvSpPr>
        <p:spPr/>
        <p:txBody>
          <a:bodyPr/>
          <a:lstStyle/>
          <a:p>
            <a:r>
              <a:rPr lang="en-US">
                <a:latin typeface="Calibri" charset="0"/>
                <a:ea typeface="MS PGothic" charset="0"/>
                <a:cs typeface="MS PGothic" charset="0"/>
              </a:rPr>
              <a:t>3  X-linked genes in example</a:t>
            </a:r>
          </a:p>
          <a:p>
            <a:pPr>
              <a:buFont typeface="Arial" charset="0"/>
              <a:buNone/>
            </a:pPr>
            <a:r>
              <a:rPr lang="en-US">
                <a:latin typeface="Calibri" charset="0"/>
                <a:ea typeface="MS PGothic" charset="0"/>
                <a:cs typeface="MS PGothic" charset="0"/>
              </a:rPr>
              <a:t>w-white eyes			</a:t>
            </a:r>
          </a:p>
          <a:p>
            <a:pPr>
              <a:buFont typeface="Arial" charset="0"/>
              <a:buNone/>
            </a:pPr>
            <a:r>
              <a:rPr lang="en-US">
                <a:latin typeface="Calibri" charset="0"/>
                <a:ea typeface="MS PGothic" charset="0"/>
                <a:cs typeface="MS PGothic" charset="0"/>
              </a:rPr>
              <a:t>y-yellow body		          3    recessive mutations</a:t>
            </a:r>
          </a:p>
          <a:p>
            <a:pPr>
              <a:buFont typeface="Arial" charset="0"/>
              <a:buNone/>
            </a:pPr>
            <a:r>
              <a:rPr lang="en-US">
                <a:latin typeface="Calibri" charset="0"/>
                <a:ea typeface="MS PGothic" charset="0"/>
                <a:cs typeface="MS PGothic" charset="0"/>
              </a:rPr>
              <a:t>ec-echinus (eye shape)</a:t>
            </a:r>
          </a:p>
        </p:txBody>
      </p:sp>
      <p:sp>
        <p:nvSpPr>
          <p:cNvPr id="5" name="Right Brace 4"/>
          <p:cNvSpPr/>
          <p:nvPr/>
        </p:nvSpPr>
        <p:spPr>
          <a:xfrm>
            <a:off x="4208463" y="2159000"/>
            <a:ext cx="304800" cy="1981200"/>
          </a:xfrm>
          <a:prstGeom prst="rightBrace">
            <a:avLst>
              <a:gd name="adj1" fmla="val 0"/>
              <a:gd name="adj2" fmla="val 50000"/>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pic>
        <p:nvPicPr>
          <p:cNvPr id="66564" name="Picture 10" descr="http://www.biologie.uni-halle.de/im/1190826970_182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572000"/>
            <a:ext cx="27622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228600" y="4343400"/>
            <a:ext cx="911225" cy="550863"/>
          </a:xfrm>
          <a:prstGeom prst="straightConnector1">
            <a:avLst/>
          </a:prstGeom>
          <a:ln w="5715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2057400" y="4572000"/>
            <a:ext cx="912813" cy="677863"/>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833187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6"/>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b="1">
                <a:solidFill>
                  <a:srgbClr val="D53D21"/>
                </a:solidFill>
                <a:latin typeface="Calibri" charset="0"/>
                <a:ea typeface="MS PGothic" charset="0"/>
                <a:cs typeface="MS PGothic" charset="0"/>
              </a:rPr>
              <a:t>Figure 5.8</a:t>
            </a:r>
          </a:p>
        </p:txBody>
      </p:sp>
      <p:pic>
        <p:nvPicPr>
          <p:cNvPr id="67586" name="Picture 12" descr="05_08Figure-L.jpg                                              002A1A09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3662"/>
          <a:stretch>
            <a:fillRect/>
          </a:stretch>
        </p:blipFill>
        <p:spPr bwMode="auto">
          <a:xfrm>
            <a:off x="3938588" y="338138"/>
            <a:ext cx="5129212" cy="618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4038600" y="152400"/>
            <a:ext cx="44196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588" name="TextBox 4"/>
          <p:cNvSpPr txBox="1">
            <a:spLocks noChangeArrowheads="1"/>
          </p:cNvSpPr>
          <p:nvPr/>
        </p:nvSpPr>
        <p:spPr bwMode="auto">
          <a:xfrm>
            <a:off x="152400" y="533400"/>
            <a:ext cx="1752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Calibri" charset="0"/>
                <a:ea typeface="MS PGothic" charset="0"/>
                <a:cs typeface="MS PGothic" charset="0"/>
              </a:rPr>
              <a:t>Cross is made to produce female heterozygote and completely recessive male.</a:t>
            </a:r>
          </a:p>
        </p:txBody>
      </p:sp>
      <p:cxnSp>
        <p:nvCxnSpPr>
          <p:cNvPr id="7" name="Straight Arrow Connector 6"/>
          <p:cNvCxnSpPr/>
          <p:nvPr/>
        </p:nvCxnSpPr>
        <p:spPr>
          <a:xfrm>
            <a:off x="2438400" y="1524000"/>
            <a:ext cx="2209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990600" y="1676400"/>
            <a:ext cx="51054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382000" y="1782763"/>
            <a:ext cx="588963" cy="4359275"/>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97812186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6"/>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b="1">
                <a:solidFill>
                  <a:srgbClr val="D53D21"/>
                </a:solidFill>
                <a:latin typeface="Calibri" charset="0"/>
                <a:ea typeface="MS PGothic" charset="0"/>
                <a:cs typeface="MS PGothic" charset="0"/>
              </a:rPr>
              <a:t>Figure 5.8</a:t>
            </a:r>
          </a:p>
        </p:txBody>
      </p:sp>
      <p:pic>
        <p:nvPicPr>
          <p:cNvPr id="69634" name="Picture 12" descr="05_08Figure-L.jpg                                              002A1A09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3662"/>
          <a:stretch>
            <a:fillRect/>
          </a:stretch>
        </p:blipFill>
        <p:spPr bwMode="auto">
          <a:xfrm>
            <a:off x="3938588" y="338138"/>
            <a:ext cx="5129212" cy="618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4038600" y="152400"/>
            <a:ext cx="4419600" cy="1828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636" name="TextBox 4"/>
          <p:cNvSpPr txBox="1">
            <a:spLocks noChangeArrowheads="1"/>
          </p:cNvSpPr>
          <p:nvPr/>
        </p:nvSpPr>
        <p:spPr bwMode="auto">
          <a:xfrm>
            <a:off x="152400" y="533400"/>
            <a:ext cx="1752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Calibri" charset="0"/>
                <a:ea typeface="MS PGothic" charset="0"/>
                <a:cs typeface="MS PGothic" charset="0"/>
              </a:rPr>
              <a:t>Cross is made to produce female heterozygote and completely recessive male.</a:t>
            </a:r>
          </a:p>
        </p:txBody>
      </p:sp>
      <p:cxnSp>
        <p:nvCxnSpPr>
          <p:cNvPr id="7" name="Straight Arrow Connector 6"/>
          <p:cNvCxnSpPr/>
          <p:nvPr/>
        </p:nvCxnSpPr>
        <p:spPr>
          <a:xfrm>
            <a:off x="2438400" y="1524000"/>
            <a:ext cx="22098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990600" y="1676400"/>
            <a:ext cx="51054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2668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6"/>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b="1">
                <a:solidFill>
                  <a:srgbClr val="D53D21"/>
                </a:solidFill>
                <a:latin typeface="Calibri" charset="0"/>
                <a:ea typeface="MS PGothic" charset="0"/>
                <a:cs typeface="MS PGothic" charset="0"/>
              </a:rPr>
              <a:t>Figure 5.5</a:t>
            </a:r>
          </a:p>
        </p:txBody>
      </p:sp>
      <p:pic>
        <p:nvPicPr>
          <p:cNvPr id="26626" name="Picture 12" descr="05_05Figure0-L.jpg                                             002A1A09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727075" y="381000"/>
            <a:ext cx="768985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86403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idx="4294967295"/>
          </p:nvPr>
        </p:nvSpPr>
        <p:spPr/>
        <p:txBody>
          <a:bodyPr/>
          <a:lstStyle/>
          <a:p>
            <a:pPr algn="l"/>
            <a:r>
              <a:rPr lang="en-US" sz="3600">
                <a:latin typeface="Calibri" charset="0"/>
                <a:ea typeface="MS PGothic" charset="0"/>
                <a:cs typeface="MS PGothic" charset="0"/>
              </a:rPr>
              <a:t>What are the </a:t>
            </a:r>
            <a:r>
              <a:rPr lang="en-US" sz="3600" i="1">
                <a:latin typeface="Calibri" charset="0"/>
                <a:ea typeface="MS PGothic" charset="0"/>
                <a:cs typeface="MS PGothic" charset="0"/>
              </a:rPr>
              <a:t>possible</a:t>
            </a:r>
            <a:r>
              <a:rPr lang="en-US" sz="3600">
                <a:latin typeface="Calibri" charset="0"/>
                <a:ea typeface="MS PGothic" charset="0"/>
                <a:cs typeface="MS PGothic" charset="0"/>
              </a:rPr>
              <a:t> orders for 3 genes?</a:t>
            </a:r>
          </a:p>
        </p:txBody>
      </p:sp>
      <p:sp>
        <p:nvSpPr>
          <p:cNvPr id="71682" name="Content Placeholder 2"/>
          <p:cNvSpPr>
            <a:spLocks noGrp="1"/>
          </p:cNvSpPr>
          <p:nvPr>
            <p:ph idx="4294967295"/>
          </p:nvPr>
        </p:nvSpPr>
        <p:spPr>
          <a:ln>
            <a:solidFill>
              <a:schemeClr val="tx1"/>
            </a:solidFill>
            <a:miter lim="800000"/>
            <a:headEnd/>
            <a:tailEnd/>
          </a:ln>
        </p:spPr>
        <p:txBody>
          <a:bodyPr/>
          <a:lstStyle/>
          <a:p>
            <a:r>
              <a:rPr lang="en-US" sz="5400">
                <a:latin typeface="Calibri" charset="0"/>
                <a:ea typeface="MS PGothic" charset="0"/>
                <a:cs typeface="MS PGothic" charset="0"/>
              </a:rPr>
              <a:t>y-</a:t>
            </a:r>
            <a:r>
              <a:rPr lang="en-US" sz="5400">
                <a:solidFill>
                  <a:srgbClr val="FF0000"/>
                </a:solidFill>
                <a:latin typeface="Calibri" charset="0"/>
                <a:ea typeface="MS PGothic" charset="0"/>
                <a:cs typeface="MS PGothic" charset="0"/>
              </a:rPr>
              <a:t>ec</a:t>
            </a:r>
            <a:r>
              <a:rPr lang="en-US" sz="5400">
                <a:latin typeface="Calibri" charset="0"/>
                <a:ea typeface="MS PGothic" charset="0"/>
                <a:cs typeface="MS PGothic" charset="0"/>
              </a:rPr>
              <a:t>-w 	(w-</a:t>
            </a:r>
            <a:r>
              <a:rPr lang="en-US" sz="5400">
                <a:solidFill>
                  <a:srgbClr val="FF0000"/>
                </a:solidFill>
                <a:latin typeface="Calibri" charset="0"/>
                <a:ea typeface="MS PGothic" charset="0"/>
                <a:cs typeface="MS PGothic" charset="0"/>
              </a:rPr>
              <a:t>ec</a:t>
            </a:r>
            <a:r>
              <a:rPr lang="en-US" sz="5400">
                <a:latin typeface="Calibri" charset="0"/>
                <a:ea typeface="MS PGothic" charset="0"/>
                <a:cs typeface="MS PGothic" charset="0"/>
              </a:rPr>
              <a:t>-y)</a:t>
            </a:r>
          </a:p>
          <a:p>
            <a:r>
              <a:rPr lang="en-US" sz="5400">
                <a:latin typeface="Calibri" charset="0"/>
                <a:ea typeface="MS PGothic" charset="0"/>
                <a:cs typeface="MS PGothic" charset="0"/>
              </a:rPr>
              <a:t>y-</a:t>
            </a:r>
            <a:r>
              <a:rPr lang="en-US" sz="5400">
                <a:solidFill>
                  <a:srgbClr val="FF0000"/>
                </a:solidFill>
                <a:latin typeface="Calibri" charset="0"/>
                <a:ea typeface="MS PGothic" charset="0"/>
                <a:cs typeface="MS PGothic" charset="0"/>
              </a:rPr>
              <a:t>w</a:t>
            </a:r>
            <a:r>
              <a:rPr lang="en-US" sz="5400">
                <a:latin typeface="Calibri" charset="0"/>
                <a:ea typeface="MS PGothic" charset="0"/>
                <a:cs typeface="MS PGothic" charset="0"/>
              </a:rPr>
              <a:t>-ec	 (ec-</a:t>
            </a:r>
            <a:r>
              <a:rPr lang="en-US" sz="5400">
                <a:solidFill>
                  <a:srgbClr val="FF0000"/>
                </a:solidFill>
                <a:latin typeface="Calibri" charset="0"/>
                <a:ea typeface="MS PGothic" charset="0"/>
                <a:cs typeface="MS PGothic" charset="0"/>
              </a:rPr>
              <a:t>w</a:t>
            </a:r>
            <a:r>
              <a:rPr lang="en-US" sz="5400">
                <a:latin typeface="Calibri" charset="0"/>
                <a:ea typeface="MS PGothic" charset="0"/>
                <a:cs typeface="MS PGothic" charset="0"/>
              </a:rPr>
              <a:t>-y)</a:t>
            </a:r>
          </a:p>
          <a:p>
            <a:r>
              <a:rPr lang="en-US" sz="5400">
                <a:latin typeface="Calibri" charset="0"/>
                <a:ea typeface="MS PGothic" charset="0"/>
                <a:cs typeface="MS PGothic" charset="0"/>
              </a:rPr>
              <a:t>w-</a:t>
            </a:r>
            <a:r>
              <a:rPr lang="en-US" sz="5400">
                <a:solidFill>
                  <a:srgbClr val="FF0000"/>
                </a:solidFill>
                <a:latin typeface="Calibri" charset="0"/>
                <a:ea typeface="MS PGothic" charset="0"/>
                <a:cs typeface="MS PGothic" charset="0"/>
              </a:rPr>
              <a:t>y</a:t>
            </a:r>
            <a:r>
              <a:rPr lang="en-US" sz="5400">
                <a:latin typeface="Calibri" charset="0"/>
                <a:ea typeface="MS PGothic" charset="0"/>
                <a:cs typeface="MS PGothic" charset="0"/>
              </a:rPr>
              <a:t>-ec	 (ec-</a:t>
            </a:r>
            <a:r>
              <a:rPr lang="en-US" sz="5400">
                <a:solidFill>
                  <a:srgbClr val="FF0000"/>
                </a:solidFill>
                <a:latin typeface="Calibri" charset="0"/>
                <a:ea typeface="MS PGothic" charset="0"/>
                <a:cs typeface="MS PGothic" charset="0"/>
              </a:rPr>
              <a:t>y-</a:t>
            </a:r>
            <a:r>
              <a:rPr lang="en-US" sz="5400">
                <a:latin typeface="Calibri" charset="0"/>
                <a:ea typeface="MS PGothic" charset="0"/>
                <a:cs typeface="MS PGothic" charset="0"/>
              </a:rPr>
              <a:t>w)</a:t>
            </a:r>
          </a:p>
        </p:txBody>
      </p:sp>
    </p:spTree>
    <p:extLst>
      <p:ext uri="{BB962C8B-B14F-4D97-AF65-F5344CB8AC3E}">
        <p14:creationId xmlns:p14="http://schemas.microsoft.com/office/powerpoint/2010/main" val="329495232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3"/>
          <p:cNvSpPr>
            <a:spLocks noGrp="1"/>
          </p:cNvSpPr>
          <p:nvPr>
            <p:ph type="title"/>
          </p:nvPr>
        </p:nvSpPr>
        <p:spPr/>
        <p:txBody>
          <a:bodyPr/>
          <a:lstStyle/>
          <a:p>
            <a:r>
              <a:rPr lang="en-US" sz="2000">
                <a:latin typeface="Calibri" charset="0"/>
              </a:rPr>
              <a:t>Figure 5–9 The three possible sequences of the </a:t>
            </a:r>
            <a:r>
              <a:rPr lang="en-US" sz="2000" i="1">
                <a:latin typeface="Calibri" charset="0"/>
              </a:rPr>
              <a:t>white</a:t>
            </a:r>
            <a:r>
              <a:rPr lang="en-US" sz="2000">
                <a:latin typeface="Calibri" charset="0"/>
              </a:rPr>
              <a:t>, </a:t>
            </a:r>
            <a:r>
              <a:rPr lang="en-US" sz="2000" i="1">
                <a:latin typeface="Calibri" charset="0"/>
              </a:rPr>
              <a:t>yellow</a:t>
            </a:r>
            <a:r>
              <a:rPr lang="en-US" sz="2000">
                <a:latin typeface="Calibri" charset="0"/>
              </a:rPr>
              <a:t>, and </a:t>
            </a:r>
            <a:r>
              <a:rPr lang="en-US" sz="2000" i="1">
                <a:latin typeface="Calibri" charset="0"/>
              </a:rPr>
              <a:t>echinus</a:t>
            </a:r>
            <a:r>
              <a:rPr lang="en-US" sz="2000">
                <a:latin typeface="Calibri" charset="0"/>
              </a:rPr>
              <a:t> genes, the results of a double crossover in each case, and the resulting phenotypes produced in a testcross.</a:t>
            </a:r>
          </a:p>
        </p:txBody>
      </p:sp>
      <p:sp>
        <p:nvSpPr>
          <p:cNvPr id="5" name="Footer Placeholder 4"/>
          <p:cNvSpPr>
            <a:spLocks noGrp="1"/>
          </p:cNvSpPr>
          <p:nvPr>
            <p:ph type="ftr" sz="quarter" idx="11"/>
          </p:nvPr>
        </p:nvSpPr>
        <p:spPr/>
        <p:txBody>
          <a:bodyPr/>
          <a:lstStyle/>
          <a:p>
            <a:pPr>
              <a:defRPr/>
            </a:pPr>
            <a:r>
              <a:rPr lang="en-US" smtClean="0"/>
              <a:t>© 2015 Pearson Education, Inc.</a:t>
            </a:r>
            <a:endParaRPr lang="en-US"/>
          </a:p>
        </p:txBody>
      </p:sp>
      <p:pic>
        <p:nvPicPr>
          <p:cNvPr id="7475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450" y="1481138"/>
            <a:ext cx="854710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336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3"/>
          <p:cNvSpPr>
            <a:spLocks noGrp="1"/>
          </p:cNvSpPr>
          <p:nvPr>
            <p:ph type="title"/>
          </p:nvPr>
        </p:nvSpPr>
        <p:spPr/>
        <p:txBody>
          <a:bodyPr/>
          <a:lstStyle/>
          <a:p>
            <a:endParaRPr lang="en-US">
              <a:latin typeface="Calibri" charset="0"/>
            </a:endParaRPr>
          </a:p>
        </p:txBody>
      </p:sp>
      <p:sp>
        <p:nvSpPr>
          <p:cNvPr id="72706" name="Content Placeholder 4"/>
          <p:cNvSpPr>
            <a:spLocks noGrp="1"/>
          </p:cNvSpPr>
          <p:nvPr>
            <p:ph idx="1"/>
          </p:nvPr>
        </p:nvSpPr>
        <p:spPr/>
        <p:txBody>
          <a:bodyPr/>
          <a:lstStyle/>
          <a:p>
            <a:r>
              <a:rPr lang="en-US">
                <a:latin typeface="Calibri" charset="0"/>
              </a:rPr>
              <a:t>Go back to the table, and identify how the genes would change to make DCO.  </a:t>
            </a:r>
          </a:p>
          <a:p>
            <a:endParaRPr lang="en-US">
              <a:latin typeface="Calibri" charset="0"/>
            </a:endParaRPr>
          </a:p>
          <a:p>
            <a:r>
              <a:rPr lang="en-US">
                <a:latin typeface="Calibri" charset="0"/>
              </a:rPr>
              <a:t>Play with the orders to turn NCO to DCO.</a:t>
            </a:r>
          </a:p>
          <a:p>
            <a:endParaRPr lang="en-US">
              <a:latin typeface="Calibri" charset="0"/>
            </a:endParaRPr>
          </a:p>
          <a:p>
            <a:r>
              <a:rPr lang="en-US">
                <a:latin typeface="Calibri" charset="0"/>
              </a:rPr>
              <a:t>The order should be revealed.</a:t>
            </a:r>
          </a:p>
          <a:p>
            <a:endParaRPr lang="en-US">
              <a:latin typeface="Calibri" charset="0"/>
            </a:endParaRPr>
          </a:p>
        </p:txBody>
      </p:sp>
    </p:spTree>
    <p:extLst>
      <p:ext uri="{BB962C8B-B14F-4D97-AF65-F5344CB8AC3E}">
        <p14:creationId xmlns:p14="http://schemas.microsoft.com/office/powerpoint/2010/main" val="3118636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Now sketch the cross </a:t>
            </a:r>
            <a:r>
              <a:rPr lang="en-US" smtClean="0"/>
              <a:t>(cross A)  </a:t>
            </a:r>
            <a:r>
              <a:rPr lang="en-US" dirty="0" smtClean="0"/>
              <a:t>that we have set up with our flies and review how we will be able to map the X-linked genes, y, m, and w.</a:t>
            </a:r>
          </a:p>
          <a:p>
            <a:endParaRPr lang="en-US" dirty="0"/>
          </a:p>
          <a:p>
            <a:endParaRPr lang="en-US" dirty="0" smtClean="0"/>
          </a:p>
          <a:p>
            <a:endParaRPr lang="en-US" dirty="0"/>
          </a:p>
        </p:txBody>
      </p:sp>
    </p:spTree>
    <p:extLst>
      <p:ext uri="{BB962C8B-B14F-4D97-AF65-F5344CB8AC3E}">
        <p14:creationId xmlns:p14="http://schemas.microsoft.com/office/powerpoint/2010/main" val="2867309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6"/>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b="1">
                <a:solidFill>
                  <a:srgbClr val="D53D21"/>
                </a:solidFill>
                <a:latin typeface="Calibri" charset="0"/>
                <a:ea typeface="MS PGothic" charset="0"/>
                <a:cs typeface="MS PGothic" charset="0"/>
              </a:rPr>
              <a:t>Figure 5.5</a:t>
            </a:r>
          </a:p>
        </p:txBody>
      </p:sp>
      <p:pic>
        <p:nvPicPr>
          <p:cNvPr id="28674" name="Picture 12" descr="05_05Figure0-L.jpg                                             002A1A09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0" y="152400"/>
            <a:ext cx="768985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5"/>
          <p:cNvSpPr txBox="1">
            <a:spLocks noChangeArrowheads="1"/>
          </p:cNvSpPr>
          <p:nvPr/>
        </p:nvSpPr>
        <p:spPr bwMode="auto">
          <a:xfrm>
            <a:off x="7467600" y="152400"/>
            <a:ext cx="1524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latin typeface="Calibri" charset="0"/>
                <a:ea typeface="MS PGothic" charset="0"/>
                <a:cs typeface="MS PGothic" charset="0"/>
              </a:rPr>
              <a:t>You would </a:t>
            </a:r>
            <a:r>
              <a:rPr lang="en-US" sz="1800" b="1" u="sng">
                <a:latin typeface="Calibri" charset="0"/>
                <a:ea typeface="MS PGothic" charset="0"/>
                <a:cs typeface="MS PGothic" charset="0"/>
              </a:rPr>
              <a:t>not</a:t>
            </a:r>
            <a:r>
              <a:rPr lang="en-US" sz="1800" b="1">
                <a:latin typeface="Calibri" charset="0"/>
                <a:ea typeface="MS PGothic" charset="0"/>
                <a:cs typeface="MS PGothic" charset="0"/>
              </a:rPr>
              <a:t> notice cross over in offspring of this organism if you were studying traits A and B</a:t>
            </a:r>
          </a:p>
        </p:txBody>
      </p:sp>
      <p:sp>
        <p:nvSpPr>
          <p:cNvPr id="28676" name="Text Box 6"/>
          <p:cNvSpPr txBox="1">
            <a:spLocks noChangeArrowheads="1"/>
          </p:cNvSpPr>
          <p:nvPr/>
        </p:nvSpPr>
        <p:spPr bwMode="auto">
          <a:xfrm>
            <a:off x="7620000" y="3608388"/>
            <a:ext cx="1524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latin typeface="Calibri" charset="0"/>
                <a:ea typeface="MS PGothic" charset="0"/>
                <a:cs typeface="MS PGothic" charset="0"/>
              </a:rPr>
              <a:t>You </a:t>
            </a:r>
            <a:r>
              <a:rPr lang="en-US" sz="1800" b="1" u="sng">
                <a:latin typeface="Calibri" charset="0"/>
                <a:ea typeface="MS PGothic" charset="0"/>
                <a:cs typeface="MS PGothic" charset="0"/>
              </a:rPr>
              <a:t>would</a:t>
            </a:r>
            <a:r>
              <a:rPr lang="en-US" sz="1800" b="1">
                <a:latin typeface="Calibri" charset="0"/>
                <a:ea typeface="MS PGothic" charset="0"/>
                <a:cs typeface="MS PGothic" charset="0"/>
              </a:rPr>
              <a:t>  notice cross over in offspring of this organism if you were studying traits A and B</a:t>
            </a:r>
          </a:p>
        </p:txBody>
      </p:sp>
    </p:spTree>
    <p:extLst>
      <p:ext uri="{BB962C8B-B14F-4D97-AF65-F5344CB8AC3E}">
        <p14:creationId xmlns:p14="http://schemas.microsoft.com/office/powerpoint/2010/main" val="37233727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7"/>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200" b="1">
                <a:solidFill>
                  <a:srgbClr val="D53D21"/>
                </a:solidFill>
                <a:latin typeface="Calibri" charset="0"/>
                <a:ea typeface="MS PGothic" charset="0"/>
                <a:cs typeface="MS PGothic" charset="0"/>
              </a:rPr>
              <a:t>Figure 5.6</a:t>
            </a:r>
          </a:p>
        </p:txBody>
      </p:sp>
      <p:pic>
        <p:nvPicPr>
          <p:cNvPr id="30722" name="Picture 13" descr="05_06Figure-L.jpg                                              002A1A09Macintosh HD                   ABA78158:"/>
          <p:cNvPicPr>
            <a:picLocks noChangeAspect="1" noChangeArrowheads="1"/>
          </p:cNvPicPr>
          <p:nvPr/>
        </p:nvPicPr>
        <p:blipFill>
          <a:blip r:embed="rId3">
            <a:extLst>
              <a:ext uri="{28A0092B-C50C-407E-A947-70E740481C1C}">
                <a14:useLocalDpi xmlns:a14="http://schemas.microsoft.com/office/drawing/2010/main" val="0"/>
              </a:ext>
            </a:extLst>
          </a:blip>
          <a:srcRect b="10078"/>
          <a:stretch>
            <a:fillRect/>
          </a:stretch>
        </p:blipFill>
        <p:spPr bwMode="auto">
          <a:xfrm>
            <a:off x="304800" y="2054225"/>
            <a:ext cx="8532813"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3"/>
          <p:cNvSpPr txBox="1">
            <a:spLocks noChangeArrowheads="1"/>
          </p:cNvSpPr>
          <p:nvPr/>
        </p:nvSpPr>
        <p:spPr bwMode="auto">
          <a:xfrm>
            <a:off x="1066800" y="381000"/>
            <a:ext cx="518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latin typeface="Calibri" charset="0"/>
                <a:ea typeface="MS PGothic" charset="0"/>
                <a:cs typeface="MS PGothic" charset="0"/>
              </a:rPr>
              <a:t>Important concept---for each crossover event, only half of the gametes will show new combinations of alleles.</a:t>
            </a:r>
          </a:p>
        </p:txBody>
      </p:sp>
    </p:spTree>
    <p:extLst>
      <p:ext uri="{BB962C8B-B14F-4D97-AF65-F5344CB8AC3E}">
        <p14:creationId xmlns:p14="http://schemas.microsoft.com/office/powerpoint/2010/main" val="16555003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p:txBody>
          <a:bodyPr/>
          <a:lstStyle/>
          <a:p>
            <a:pPr eaLnBrk="1" hangingPunct="1"/>
            <a:r>
              <a:rPr lang="en-US">
                <a:latin typeface="Calibri" charset="0"/>
                <a:ea typeface="MS PGothic" charset="0"/>
                <a:cs typeface="MS PGothic" charset="0"/>
              </a:rPr>
              <a:t>Important concept!</a:t>
            </a:r>
          </a:p>
        </p:txBody>
      </p:sp>
      <p:sp>
        <p:nvSpPr>
          <p:cNvPr id="32770" name="Rectangle 3"/>
          <p:cNvSpPr>
            <a:spLocks noGrp="1"/>
          </p:cNvSpPr>
          <p:nvPr>
            <p:ph type="body" idx="1"/>
          </p:nvPr>
        </p:nvSpPr>
        <p:spPr/>
        <p:txBody>
          <a:bodyPr/>
          <a:lstStyle/>
          <a:p>
            <a:pPr eaLnBrk="1" hangingPunct="1"/>
            <a:r>
              <a:rPr lang="en-US">
                <a:latin typeface="Calibri" charset="0"/>
                <a:ea typeface="MS PGothic" charset="0"/>
                <a:cs typeface="MS PGothic" charset="0"/>
              </a:rPr>
              <a:t>If 2 loci lie very far apart on the same chromosome, we might expect to see nearly all gametes showing that X.O occurred between them.</a:t>
            </a:r>
          </a:p>
        </p:txBody>
      </p:sp>
      <p:sp>
        <p:nvSpPr>
          <p:cNvPr id="32771" name="Oval 4"/>
          <p:cNvSpPr>
            <a:spLocks noChangeArrowheads="1"/>
          </p:cNvSpPr>
          <p:nvPr/>
        </p:nvSpPr>
        <p:spPr bwMode="auto">
          <a:xfrm>
            <a:off x="1371600" y="4724400"/>
            <a:ext cx="3581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72" name="Oval 5"/>
          <p:cNvSpPr>
            <a:spLocks noChangeArrowheads="1"/>
          </p:cNvSpPr>
          <p:nvPr/>
        </p:nvSpPr>
        <p:spPr bwMode="auto">
          <a:xfrm>
            <a:off x="4953000" y="4724400"/>
            <a:ext cx="1295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73" name="Line 8"/>
          <p:cNvSpPr>
            <a:spLocks noChangeShapeType="1"/>
          </p:cNvSpPr>
          <p:nvPr/>
        </p:nvSpPr>
        <p:spPr bwMode="auto">
          <a:xfrm>
            <a:off x="1981200" y="4724400"/>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4" name="Line 9"/>
          <p:cNvSpPr>
            <a:spLocks noChangeShapeType="1"/>
          </p:cNvSpPr>
          <p:nvPr/>
        </p:nvSpPr>
        <p:spPr bwMode="auto">
          <a:xfrm>
            <a:off x="5791200" y="4724400"/>
            <a:ext cx="0" cy="152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5" name="Text Box 10"/>
          <p:cNvSpPr txBox="1">
            <a:spLocks noChangeArrowheads="1"/>
          </p:cNvSpPr>
          <p:nvPr/>
        </p:nvSpPr>
        <p:spPr bwMode="auto">
          <a:xfrm>
            <a:off x="1828800" y="42672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latin typeface="Calibri" charset="0"/>
                <a:ea typeface="MS PGothic" charset="0"/>
                <a:cs typeface="MS PGothic" charset="0"/>
              </a:rPr>
              <a:t>A</a:t>
            </a:r>
          </a:p>
        </p:txBody>
      </p:sp>
      <p:sp>
        <p:nvSpPr>
          <p:cNvPr id="32776" name="Text Box 11"/>
          <p:cNvSpPr txBox="1">
            <a:spLocks noChangeArrowheads="1"/>
          </p:cNvSpPr>
          <p:nvPr/>
        </p:nvSpPr>
        <p:spPr bwMode="auto">
          <a:xfrm>
            <a:off x="5638800" y="43434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latin typeface="Calibri" charset="0"/>
                <a:ea typeface="MS PGothic" charset="0"/>
                <a:cs typeface="MS PGothic" charset="0"/>
              </a:rPr>
              <a:t>B</a:t>
            </a:r>
          </a:p>
        </p:txBody>
      </p:sp>
    </p:spTree>
    <p:extLst>
      <p:ext uri="{BB962C8B-B14F-4D97-AF65-F5344CB8AC3E}">
        <p14:creationId xmlns:p14="http://schemas.microsoft.com/office/powerpoint/2010/main" val="34335128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pPr eaLnBrk="1" hangingPunct="1"/>
            <a:endParaRPr lang="en-US">
              <a:latin typeface="Calibri" charset="0"/>
              <a:ea typeface="MS PGothic" charset="0"/>
              <a:cs typeface="MS PGothic" charset="0"/>
            </a:endParaRPr>
          </a:p>
        </p:txBody>
      </p:sp>
      <p:sp>
        <p:nvSpPr>
          <p:cNvPr id="33794" name="Rectangle 3"/>
          <p:cNvSpPr>
            <a:spLocks noGrp="1"/>
          </p:cNvSpPr>
          <p:nvPr>
            <p:ph type="body" idx="1"/>
          </p:nvPr>
        </p:nvSpPr>
        <p:spPr/>
        <p:txBody>
          <a:bodyPr/>
          <a:lstStyle/>
          <a:p>
            <a:pPr eaLnBrk="1" hangingPunct="1"/>
            <a:r>
              <a:rPr lang="en-US">
                <a:latin typeface="Calibri" charset="0"/>
                <a:ea typeface="MS PGothic" charset="0"/>
                <a:cs typeface="MS PGothic" charset="0"/>
              </a:rPr>
              <a:t>Even if X.O. occurs 100% of the time between 2 loci, we only observe 50% recombinant gametes/offspring.</a:t>
            </a:r>
          </a:p>
          <a:p>
            <a:pPr eaLnBrk="1" hangingPunct="1"/>
            <a:endParaRPr lang="en-US">
              <a:latin typeface="Calibri" charset="0"/>
              <a:ea typeface="MS PGothic" charset="0"/>
              <a:cs typeface="MS PGothic" charset="0"/>
            </a:endParaRPr>
          </a:p>
          <a:p>
            <a:pPr eaLnBrk="1" hangingPunct="1"/>
            <a:r>
              <a:rPr lang="en-US">
                <a:latin typeface="Calibri" charset="0"/>
                <a:ea typeface="MS PGothic" charset="0"/>
                <a:cs typeface="MS PGothic" charset="0"/>
              </a:rPr>
              <a:t>Therefore, using recombination mapping, 2 loci can never appear to be greater than 50 cM apart.  </a:t>
            </a:r>
          </a:p>
        </p:txBody>
      </p:sp>
    </p:spTree>
    <p:extLst>
      <p:ext uri="{BB962C8B-B14F-4D97-AF65-F5344CB8AC3E}">
        <p14:creationId xmlns:p14="http://schemas.microsoft.com/office/powerpoint/2010/main" val="167409316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pPr eaLnBrk="1" hangingPunct="1"/>
            <a:r>
              <a:rPr lang="en-US">
                <a:latin typeface="Calibri" charset="0"/>
                <a:ea typeface="MS PGothic" charset="0"/>
                <a:cs typeface="MS PGothic" charset="0"/>
              </a:rPr>
              <a:t>Conclusion?...</a:t>
            </a:r>
          </a:p>
        </p:txBody>
      </p:sp>
      <p:sp>
        <p:nvSpPr>
          <p:cNvPr id="34818" name="Rectangle 3"/>
          <p:cNvSpPr>
            <a:spLocks noGrp="1"/>
          </p:cNvSpPr>
          <p:nvPr>
            <p:ph type="body" idx="1"/>
          </p:nvPr>
        </p:nvSpPr>
        <p:spPr/>
        <p:txBody>
          <a:bodyPr/>
          <a:lstStyle/>
          <a:p>
            <a:pPr eaLnBrk="1" hangingPunct="1"/>
            <a:r>
              <a:rPr lang="en-US">
                <a:latin typeface="Calibri" charset="0"/>
                <a:ea typeface="MS PGothic" charset="0"/>
                <a:cs typeface="MS PGothic" charset="0"/>
              </a:rPr>
              <a:t>As distance between 2 loci increases, recombination frequencies approach , but never exceed 50%.  Thus the farther apart 2 loci, the less accurate recombination mapping becomes.</a:t>
            </a:r>
          </a:p>
        </p:txBody>
      </p:sp>
    </p:spTree>
    <p:extLst>
      <p:ext uri="{BB962C8B-B14F-4D97-AF65-F5344CB8AC3E}">
        <p14:creationId xmlns:p14="http://schemas.microsoft.com/office/powerpoint/2010/main" val="26062484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TotalTime>
  <Words>1913</Words>
  <Application>Microsoft Macintosh PowerPoint</Application>
  <PresentationFormat>On-screen Show (4:3)</PresentationFormat>
  <Paragraphs>171</Paragraphs>
  <Slides>43</Slides>
  <Notes>11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Drosophila lab-II-2 </vt:lpstr>
      <vt:lpstr>A closer look at crossing over</vt:lpstr>
      <vt:lpstr>PowerPoint Presentation</vt:lpstr>
      <vt:lpstr>PowerPoint Presentation</vt:lpstr>
      <vt:lpstr>PowerPoint Presentation</vt:lpstr>
      <vt:lpstr>PowerPoint Presentation</vt:lpstr>
      <vt:lpstr>Important concept!</vt:lpstr>
      <vt:lpstr>PowerPoint Presentation</vt:lpstr>
      <vt:lpstr>Conclusion?...</vt:lpstr>
      <vt:lpstr>This is a problem!</vt:lpstr>
      <vt:lpstr>PowerPoint Presentation</vt:lpstr>
      <vt:lpstr>Something to ponder…</vt:lpstr>
      <vt:lpstr>PowerPoint Presentation</vt:lpstr>
      <vt:lpstr>Table 5–1</vt:lpstr>
      <vt:lpstr>PowerPoint Presentation</vt:lpstr>
      <vt:lpstr>PowerPoint Presentation</vt:lpstr>
      <vt:lpstr>PowerPoint Presentation</vt:lpstr>
      <vt:lpstr>PowerPoint Presentation</vt:lpstr>
      <vt:lpstr>PowerPoint Presentation</vt:lpstr>
      <vt:lpstr>PowerPoint Presentation</vt:lpstr>
      <vt:lpstr>Recall…</vt:lpstr>
      <vt:lpstr>PowerPoint Presentation</vt:lpstr>
      <vt:lpstr>PowerPoint Presentation</vt:lpstr>
      <vt:lpstr>PowerPoint Presentation</vt:lpstr>
      <vt:lpstr>Some background…</vt:lpstr>
      <vt:lpstr>PowerPoint Presentation</vt:lpstr>
      <vt:lpstr>PowerPoint Presentation</vt:lpstr>
      <vt:lpstr>What would DCO look like in this map?</vt:lpstr>
      <vt:lpstr>What would DCO look like in this map?</vt:lpstr>
      <vt:lpstr>PowerPoint Presentation</vt:lpstr>
      <vt:lpstr>PowerPoint Presentation</vt:lpstr>
      <vt:lpstr>3 basic requirements for successful 3-point mapping</vt:lpstr>
      <vt:lpstr>PowerPoint Presentation</vt:lpstr>
      <vt:lpstr>PowerPoint Presentation</vt:lpstr>
      <vt:lpstr>Knowing the design of the cross,  3 types of offspring should be evident. </vt:lpstr>
      <vt:lpstr>PowerPoint Presentation</vt:lpstr>
      <vt:lpstr>PowerPoint Presentation</vt:lpstr>
      <vt:lpstr>PowerPoint Presentation</vt:lpstr>
      <vt:lpstr>PowerPoint Presentation</vt:lpstr>
      <vt:lpstr>What are the possible orders for 3 genes?</vt:lpstr>
      <vt:lpstr>Figure 5–9 The three possible sequences of the white, yellow, and echinus genes, the results of a double crossover in each case, and the resulting phenotypes produced in a testcross.</vt:lpstr>
      <vt:lpstr>PowerPoint Presentation</vt:lpstr>
      <vt:lpstr>PowerPoint Presentation</vt:lpstr>
    </vt:vector>
  </TitlesOfParts>
  <Company>Minot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Super</dc:creator>
  <cp:lastModifiedBy>Heidi Super</cp:lastModifiedBy>
  <cp:revision>2</cp:revision>
  <dcterms:created xsi:type="dcterms:W3CDTF">2016-11-02T20:10:03Z</dcterms:created>
  <dcterms:modified xsi:type="dcterms:W3CDTF">2016-11-02T20:25:34Z</dcterms:modified>
</cp:coreProperties>
</file>